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3"/>
  </p:notesMasterIdLst>
  <p:handoutMasterIdLst>
    <p:handoutMasterId r:id="rId24"/>
  </p:handoutMasterIdLst>
  <p:sldIdLst>
    <p:sldId id="1817" r:id="rId2"/>
    <p:sldId id="275" r:id="rId3"/>
    <p:sldId id="261" r:id="rId4"/>
    <p:sldId id="262" r:id="rId5"/>
    <p:sldId id="2084" r:id="rId6"/>
    <p:sldId id="260" r:id="rId7"/>
    <p:sldId id="278" r:id="rId8"/>
    <p:sldId id="279" r:id="rId9"/>
    <p:sldId id="277" r:id="rId10"/>
    <p:sldId id="276" r:id="rId11"/>
    <p:sldId id="280" r:id="rId12"/>
    <p:sldId id="2082" r:id="rId13"/>
    <p:sldId id="274" r:id="rId14"/>
    <p:sldId id="272" r:id="rId15"/>
    <p:sldId id="257" r:id="rId16"/>
    <p:sldId id="268" r:id="rId17"/>
    <p:sldId id="267" r:id="rId18"/>
    <p:sldId id="265" r:id="rId19"/>
    <p:sldId id="2079" r:id="rId20"/>
    <p:sldId id="2080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E3"/>
    <a:srgbClr val="298EC7"/>
    <a:srgbClr val="5B5AA0"/>
    <a:srgbClr val="5C8147"/>
    <a:srgbClr val="3C542E"/>
    <a:srgbClr val="696969"/>
    <a:srgbClr val="00712A"/>
    <a:srgbClr val="BF514D"/>
    <a:srgbClr val="E94E3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2" autoAdjust="0"/>
    <p:restoredTop sz="85450" autoAdjust="0"/>
  </p:normalViewPr>
  <p:slideViewPr>
    <p:cSldViewPr snapToGrid="0">
      <p:cViewPr varScale="1">
        <p:scale>
          <a:sx n="68" d="100"/>
          <a:sy n="68" d="100"/>
        </p:scale>
        <p:origin x="8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kaya, Prabin" userId="b05e29c7-a4aa-46b9-9cbd-d910a8df87d1" providerId="ADAL" clId="{A03531D6-F33A-4B62-A40D-38B0A147C33F}"/>
    <pc:docChg chg="undo custSel delSld modSld">
      <pc:chgData name="Rokaya, Prabin" userId="b05e29c7-a4aa-46b9-9cbd-d910a8df87d1" providerId="ADAL" clId="{A03531D6-F33A-4B62-A40D-38B0A147C33F}" dt="2021-05-17T05:38:15.551" v="467" actId="14100"/>
      <pc:docMkLst>
        <pc:docMk/>
      </pc:docMkLst>
      <pc:sldChg chg="modSp mod">
        <pc:chgData name="Rokaya, Prabin" userId="b05e29c7-a4aa-46b9-9cbd-d910a8df87d1" providerId="ADAL" clId="{A03531D6-F33A-4B62-A40D-38B0A147C33F}" dt="2021-05-17T05:33:30.383" v="407" actId="1076"/>
        <pc:sldMkLst>
          <pc:docMk/>
          <pc:sldMk cId="404942541" sldId="257"/>
        </pc:sldMkLst>
        <pc:spChg chg="mod">
          <ac:chgData name="Rokaya, Prabin" userId="b05e29c7-a4aa-46b9-9cbd-d910a8df87d1" providerId="ADAL" clId="{A03531D6-F33A-4B62-A40D-38B0A147C33F}" dt="2021-05-17T05:33:30.383" v="407" actId="1076"/>
          <ac:spMkLst>
            <pc:docMk/>
            <pc:sldMk cId="404942541" sldId="257"/>
            <ac:spMk id="6" creationId="{00000000-0000-0000-0000-000000000000}"/>
          </ac:spMkLst>
        </pc:spChg>
      </pc:sldChg>
      <pc:sldChg chg="addSp modSp mod">
        <pc:chgData name="Rokaya, Prabin" userId="b05e29c7-a4aa-46b9-9cbd-d910a8df87d1" providerId="ADAL" clId="{A03531D6-F33A-4B62-A40D-38B0A147C33F}" dt="2021-05-17T05:14:42.167" v="254" actId="1036"/>
        <pc:sldMkLst>
          <pc:docMk/>
          <pc:sldMk cId="1683788134" sldId="260"/>
        </pc:sldMkLst>
        <pc:spChg chg="mod">
          <ac:chgData name="Rokaya, Prabin" userId="b05e29c7-a4aa-46b9-9cbd-d910a8df87d1" providerId="ADAL" clId="{A03531D6-F33A-4B62-A40D-38B0A147C33F}" dt="2021-05-17T05:13:07.380" v="237" actId="1076"/>
          <ac:spMkLst>
            <pc:docMk/>
            <pc:sldMk cId="1683788134" sldId="260"/>
            <ac:spMk id="8" creationId="{00000000-0000-0000-0000-000000000000}"/>
          </ac:spMkLst>
        </pc:spChg>
        <pc:graphicFrameChg chg="mod modGraphic">
          <ac:chgData name="Rokaya, Prabin" userId="b05e29c7-a4aa-46b9-9cbd-d910a8df87d1" providerId="ADAL" clId="{A03531D6-F33A-4B62-A40D-38B0A147C33F}" dt="2021-05-17T05:14:19.658" v="249" actId="14100"/>
          <ac:graphicFrameMkLst>
            <pc:docMk/>
            <pc:sldMk cId="1683788134" sldId="260"/>
            <ac:graphicFrameMk id="3" creationId="{1D5EA3D1-1775-47DE-97B5-FA8358DFB01A}"/>
          </ac:graphicFrameMkLst>
        </pc:graphicFrameChg>
        <pc:cxnChg chg="add mod">
          <ac:chgData name="Rokaya, Prabin" userId="b05e29c7-a4aa-46b9-9cbd-d910a8df87d1" providerId="ADAL" clId="{A03531D6-F33A-4B62-A40D-38B0A147C33F}" dt="2021-05-17T05:14:42.167" v="254" actId="1036"/>
          <ac:cxnSpMkLst>
            <pc:docMk/>
            <pc:sldMk cId="1683788134" sldId="260"/>
            <ac:cxnSpMk id="18" creationId="{7B2D9B12-E2BC-4649-A66F-9D12634F2205}"/>
          </ac:cxnSpMkLst>
        </pc:cxnChg>
      </pc:sldChg>
      <pc:sldChg chg="modSp mod">
        <pc:chgData name="Rokaya, Prabin" userId="b05e29c7-a4aa-46b9-9cbd-d910a8df87d1" providerId="ADAL" clId="{A03531D6-F33A-4B62-A40D-38B0A147C33F}" dt="2021-05-17T05:12:54.697" v="228" actId="1035"/>
        <pc:sldMkLst>
          <pc:docMk/>
          <pc:sldMk cId="847666177" sldId="261"/>
        </pc:sldMkLst>
        <pc:spChg chg="mod">
          <ac:chgData name="Rokaya, Prabin" userId="b05e29c7-a4aa-46b9-9cbd-d910a8df87d1" providerId="ADAL" clId="{A03531D6-F33A-4B62-A40D-38B0A147C33F}" dt="2021-05-17T05:04:26.200" v="20" actId="1076"/>
          <ac:spMkLst>
            <pc:docMk/>
            <pc:sldMk cId="847666177" sldId="261"/>
            <ac:spMk id="2" creationId="{00000000-0000-0000-0000-000000000000}"/>
          </ac:spMkLst>
        </pc:spChg>
        <pc:spChg chg="mod">
          <ac:chgData name="Rokaya, Prabin" userId="b05e29c7-a4aa-46b9-9cbd-d910a8df87d1" providerId="ADAL" clId="{A03531D6-F33A-4B62-A40D-38B0A147C33F}" dt="2021-05-17T05:12:54.697" v="228" actId="1035"/>
          <ac:spMkLst>
            <pc:docMk/>
            <pc:sldMk cId="847666177" sldId="261"/>
            <ac:spMk id="6" creationId="{00000000-0000-0000-0000-000000000000}"/>
          </ac:spMkLst>
        </pc:spChg>
        <pc:picChg chg="mod">
          <ac:chgData name="Rokaya, Prabin" userId="b05e29c7-a4aa-46b9-9cbd-d910a8df87d1" providerId="ADAL" clId="{A03531D6-F33A-4B62-A40D-38B0A147C33F}" dt="2021-05-17T05:04:26.200" v="20" actId="1076"/>
          <ac:picMkLst>
            <pc:docMk/>
            <pc:sldMk cId="847666177" sldId="261"/>
            <ac:picMk id="3" creationId="{00000000-0000-0000-0000-000000000000}"/>
          </ac:picMkLst>
        </pc:picChg>
      </pc:sldChg>
      <pc:sldChg chg="modSp mod modNotesTx">
        <pc:chgData name="Rokaya, Prabin" userId="b05e29c7-a4aa-46b9-9cbd-d910a8df87d1" providerId="ADAL" clId="{A03531D6-F33A-4B62-A40D-38B0A147C33F}" dt="2021-05-17T05:37:05.689" v="460" actId="14100"/>
        <pc:sldMkLst>
          <pc:docMk/>
          <pc:sldMk cId="379764066" sldId="262"/>
        </pc:sldMkLst>
        <pc:spChg chg="mod">
          <ac:chgData name="Rokaya, Prabin" userId="b05e29c7-a4aa-46b9-9cbd-d910a8df87d1" providerId="ADAL" clId="{A03531D6-F33A-4B62-A40D-38B0A147C33F}" dt="2021-05-17T05:13:00.679" v="236" actId="1036"/>
          <ac:spMkLst>
            <pc:docMk/>
            <pc:sldMk cId="379764066" sldId="262"/>
            <ac:spMk id="2" creationId="{00000000-0000-0000-0000-000000000000}"/>
          </ac:spMkLst>
        </pc:spChg>
        <pc:spChg chg="mod">
          <ac:chgData name="Rokaya, Prabin" userId="b05e29c7-a4aa-46b9-9cbd-d910a8df87d1" providerId="ADAL" clId="{A03531D6-F33A-4B62-A40D-38B0A147C33F}" dt="2021-05-17T05:37:05.689" v="460" actId="14100"/>
          <ac:spMkLst>
            <pc:docMk/>
            <pc:sldMk cId="379764066" sldId="262"/>
            <ac:spMk id="5" creationId="{00000000-0000-0000-0000-000000000000}"/>
          </ac:spMkLst>
        </pc:spChg>
      </pc:sldChg>
      <pc:sldChg chg="del">
        <pc:chgData name="Rokaya, Prabin" userId="b05e29c7-a4aa-46b9-9cbd-d910a8df87d1" providerId="ADAL" clId="{A03531D6-F33A-4B62-A40D-38B0A147C33F}" dt="2021-05-17T05:33:53.864" v="411" actId="47"/>
        <pc:sldMkLst>
          <pc:docMk/>
          <pc:sldMk cId="2392317472" sldId="263"/>
        </pc:sldMkLst>
      </pc:sldChg>
      <pc:sldChg chg="modSp mod">
        <pc:chgData name="Rokaya, Prabin" userId="b05e29c7-a4aa-46b9-9cbd-d910a8df87d1" providerId="ADAL" clId="{A03531D6-F33A-4B62-A40D-38B0A147C33F}" dt="2021-05-17T05:33:49.138" v="410" actId="1076"/>
        <pc:sldMkLst>
          <pc:docMk/>
          <pc:sldMk cId="3843008179" sldId="265"/>
        </pc:sldMkLst>
        <pc:spChg chg="mod">
          <ac:chgData name="Rokaya, Prabin" userId="b05e29c7-a4aa-46b9-9cbd-d910a8df87d1" providerId="ADAL" clId="{A03531D6-F33A-4B62-A40D-38B0A147C33F}" dt="2021-05-17T05:33:49.138" v="410" actId="1076"/>
          <ac:spMkLst>
            <pc:docMk/>
            <pc:sldMk cId="3843008179" sldId="265"/>
            <ac:spMk id="6" creationId="{00000000-0000-0000-0000-000000000000}"/>
          </ac:spMkLst>
        </pc:spChg>
      </pc:sldChg>
      <pc:sldChg chg="modSp mod">
        <pc:chgData name="Rokaya, Prabin" userId="b05e29c7-a4aa-46b9-9cbd-d910a8df87d1" providerId="ADAL" clId="{A03531D6-F33A-4B62-A40D-38B0A147C33F}" dt="2021-05-17T05:33:41.867" v="409" actId="1076"/>
        <pc:sldMkLst>
          <pc:docMk/>
          <pc:sldMk cId="4060606401" sldId="267"/>
        </pc:sldMkLst>
        <pc:spChg chg="mod">
          <ac:chgData name="Rokaya, Prabin" userId="b05e29c7-a4aa-46b9-9cbd-d910a8df87d1" providerId="ADAL" clId="{A03531D6-F33A-4B62-A40D-38B0A147C33F}" dt="2021-05-17T05:33:41.867" v="409" actId="1076"/>
          <ac:spMkLst>
            <pc:docMk/>
            <pc:sldMk cId="4060606401" sldId="267"/>
            <ac:spMk id="2" creationId="{00000000-0000-0000-0000-000000000000}"/>
          </ac:spMkLst>
        </pc:spChg>
      </pc:sldChg>
      <pc:sldChg chg="modSp mod">
        <pc:chgData name="Rokaya, Prabin" userId="b05e29c7-a4aa-46b9-9cbd-d910a8df87d1" providerId="ADAL" clId="{A03531D6-F33A-4B62-A40D-38B0A147C33F}" dt="2021-05-17T05:33:35.770" v="408" actId="1076"/>
        <pc:sldMkLst>
          <pc:docMk/>
          <pc:sldMk cId="2801803840" sldId="268"/>
        </pc:sldMkLst>
        <pc:spChg chg="mod">
          <ac:chgData name="Rokaya, Prabin" userId="b05e29c7-a4aa-46b9-9cbd-d910a8df87d1" providerId="ADAL" clId="{A03531D6-F33A-4B62-A40D-38B0A147C33F}" dt="2021-05-17T05:33:35.770" v="408" actId="1076"/>
          <ac:spMkLst>
            <pc:docMk/>
            <pc:sldMk cId="2801803840" sldId="268"/>
            <ac:spMk id="7" creationId="{00000000-0000-0000-0000-000000000000}"/>
          </ac:spMkLst>
        </pc:spChg>
      </pc:sldChg>
      <pc:sldChg chg="modSp mod">
        <pc:chgData name="Rokaya, Prabin" userId="b05e29c7-a4aa-46b9-9cbd-d910a8df87d1" providerId="ADAL" clId="{A03531D6-F33A-4B62-A40D-38B0A147C33F}" dt="2021-05-17T05:33:58.952" v="412" actId="1076"/>
        <pc:sldMkLst>
          <pc:docMk/>
          <pc:sldMk cId="327693049" sldId="273"/>
        </pc:sldMkLst>
        <pc:spChg chg="mod">
          <ac:chgData name="Rokaya, Prabin" userId="b05e29c7-a4aa-46b9-9cbd-d910a8df87d1" providerId="ADAL" clId="{A03531D6-F33A-4B62-A40D-38B0A147C33F}" dt="2021-05-17T05:33:58.952" v="412" actId="1076"/>
          <ac:spMkLst>
            <pc:docMk/>
            <pc:sldMk cId="327693049" sldId="273"/>
            <ac:spMk id="2" creationId="{00000000-0000-0000-0000-000000000000}"/>
          </ac:spMkLst>
        </pc:spChg>
      </pc:sldChg>
      <pc:sldChg chg="modSp mod">
        <pc:chgData name="Rokaya, Prabin" userId="b05e29c7-a4aa-46b9-9cbd-d910a8df87d1" providerId="ADAL" clId="{A03531D6-F33A-4B62-A40D-38B0A147C33F}" dt="2021-05-17T05:32:55.210" v="365" actId="1076"/>
        <pc:sldMkLst>
          <pc:docMk/>
          <pc:sldMk cId="3407963844" sldId="274"/>
        </pc:sldMkLst>
        <pc:spChg chg="mod">
          <ac:chgData name="Rokaya, Prabin" userId="b05e29c7-a4aa-46b9-9cbd-d910a8df87d1" providerId="ADAL" clId="{A03531D6-F33A-4B62-A40D-38B0A147C33F}" dt="2021-05-17T05:32:55.210" v="365" actId="1076"/>
          <ac:spMkLst>
            <pc:docMk/>
            <pc:sldMk cId="3407963844" sldId="274"/>
            <ac:spMk id="2" creationId="{00000000-0000-0000-0000-000000000000}"/>
          </ac:spMkLst>
        </pc:spChg>
      </pc:sldChg>
      <pc:sldChg chg="modSp mod modAnim modNotesTx">
        <pc:chgData name="Rokaya, Prabin" userId="b05e29c7-a4aa-46b9-9cbd-d910a8df87d1" providerId="ADAL" clId="{A03531D6-F33A-4B62-A40D-38B0A147C33F}" dt="2021-05-17T05:25:36.987" v="257" actId="20577"/>
        <pc:sldMkLst>
          <pc:docMk/>
          <pc:sldMk cId="2389393859" sldId="275"/>
        </pc:sldMkLst>
        <pc:spChg chg="mod">
          <ac:chgData name="Rokaya, Prabin" userId="b05e29c7-a4aa-46b9-9cbd-d910a8df87d1" providerId="ADAL" clId="{A03531D6-F33A-4B62-A40D-38B0A147C33F}" dt="2021-05-17T05:25:36.987" v="257" actId="20577"/>
          <ac:spMkLst>
            <pc:docMk/>
            <pc:sldMk cId="2389393859" sldId="275"/>
            <ac:spMk id="3" creationId="{00000000-0000-0000-0000-000000000000}"/>
          </ac:spMkLst>
        </pc:spChg>
      </pc:sldChg>
      <pc:sldChg chg="modSp mod">
        <pc:chgData name="Rokaya, Prabin" userId="b05e29c7-a4aa-46b9-9cbd-d910a8df87d1" providerId="ADAL" clId="{A03531D6-F33A-4B62-A40D-38B0A147C33F}" dt="2021-05-17T05:13:31.032" v="241" actId="1076"/>
        <pc:sldMkLst>
          <pc:docMk/>
          <pc:sldMk cId="97759298" sldId="276"/>
        </pc:sldMkLst>
        <pc:spChg chg="mod">
          <ac:chgData name="Rokaya, Prabin" userId="b05e29c7-a4aa-46b9-9cbd-d910a8df87d1" providerId="ADAL" clId="{A03531D6-F33A-4B62-A40D-38B0A147C33F}" dt="2021-05-17T05:13:31.032" v="241" actId="1076"/>
          <ac:spMkLst>
            <pc:docMk/>
            <pc:sldMk cId="97759298" sldId="276"/>
            <ac:spMk id="6" creationId="{5E19BBED-5855-4188-91B5-F59F1C1E6C15}"/>
          </ac:spMkLst>
        </pc:spChg>
      </pc:sldChg>
      <pc:sldChg chg="modSp mod">
        <pc:chgData name="Rokaya, Prabin" userId="b05e29c7-a4aa-46b9-9cbd-d910a8df87d1" providerId="ADAL" clId="{A03531D6-F33A-4B62-A40D-38B0A147C33F}" dt="2021-05-17T05:30:54.740" v="362" actId="14100"/>
        <pc:sldMkLst>
          <pc:docMk/>
          <pc:sldMk cId="3393561841" sldId="277"/>
        </pc:sldMkLst>
        <pc:spChg chg="mod">
          <ac:chgData name="Rokaya, Prabin" userId="b05e29c7-a4aa-46b9-9cbd-d910a8df87d1" providerId="ADAL" clId="{A03531D6-F33A-4B62-A40D-38B0A147C33F}" dt="2021-05-17T05:13:26.911" v="240" actId="1076"/>
          <ac:spMkLst>
            <pc:docMk/>
            <pc:sldMk cId="3393561841" sldId="277"/>
            <ac:spMk id="2" creationId="{5DDEBD50-0F79-47E2-B411-88892A410405}"/>
          </ac:spMkLst>
        </pc:spChg>
        <pc:spChg chg="mod">
          <ac:chgData name="Rokaya, Prabin" userId="b05e29c7-a4aa-46b9-9cbd-d910a8df87d1" providerId="ADAL" clId="{A03531D6-F33A-4B62-A40D-38B0A147C33F}" dt="2021-05-17T05:30:54.740" v="362" actId="14100"/>
          <ac:spMkLst>
            <pc:docMk/>
            <pc:sldMk cId="3393561841" sldId="277"/>
            <ac:spMk id="8" creationId="{063F77B8-15B3-474E-B0C1-0A561D3E603B}"/>
          </ac:spMkLst>
        </pc:spChg>
        <pc:spChg chg="mod">
          <ac:chgData name="Rokaya, Prabin" userId="b05e29c7-a4aa-46b9-9cbd-d910a8df87d1" providerId="ADAL" clId="{A03531D6-F33A-4B62-A40D-38B0A147C33F}" dt="2021-05-17T05:30:27.691" v="360" actId="20577"/>
          <ac:spMkLst>
            <pc:docMk/>
            <pc:sldMk cId="3393561841" sldId="277"/>
            <ac:spMk id="9" creationId="{2735356A-77A9-4EFC-91AC-9AD3D7F81F75}"/>
          </ac:spMkLst>
        </pc:spChg>
      </pc:sldChg>
      <pc:sldChg chg="addSp delSp modSp mod modAnim">
        <pc:chgData name="Rokaya, Prabin" userId="b05e29c7-a4aa-46b9-9cbd-d910a8df87d1" providerId="ADAL" clId="{A03531D6-F33A-4B62-A40D-38B0A147C33F}" dt="2021-05-17T05:37:43.469" v="463"/>
        <pc:sldMkLst>
          <pc:docMk/>
          <pc:sldMk cId="3602422451" sldId="278"/>
        </pc:sldMkLst>
        <pc:spChg chg="mod">
          <ac:chgData name="Rokaya, Prabin" userId="b05e29c7-a4aa-46b9-9cbd-d910a8df87d1" providerId="ADAL" clId="{A03531D6-F33A-4B62-A40D-38B0A147C33F}" dt="2021-05-17T05:13:13.639" v="238" actId="1076"/>
          <ac:spMkLst>
            <pc:docMk/>
            <pc:sldMk cId="3602422451" sldId="278"/>
            <ac:spMk id="2" creationId="{2851702F-573B-4A08-A2A0-23AFED6F01AB}"/>
          </ac:spMkLst>
        </pc:spChg>
        <pc:spChg chg="mod">
          <ac:chgData name="Rokaya, Prabin" userId="b05e29c7-a4aa-46b9-9cbd-d910a8df87d1" providerId="ADAL" clId="{A03531D6-F33A-4B62-A40D-38B0A147C33F}" dt="2021-05-17T05:29:07.421" v="310" actId="14100"/>
          <ac:spMkLst>
            <pc:docMk/>
            <pc:sldMk cId="3602422451" sldId="278"/>
            <ac:spMk id="7" creationId="{2C64EE00-BF99-47B0-9F1F-CAE77C7CFACA}"/>
          </ac:spMkLst>
        </pc:spChg>
        <pc:spChg chg="mod">
          <ac:chgData name="Rokaya, Prabin" userId="b05e29c7-a4aa-46b9-9cbd-d910a8df87d1" providerId="ADAL" clId="{A03531D6-F33A-4B62-A40D-38B0A147C33F}" dt="2021-05-17T05:27:46.513" v="274" actId="1076"/>
          <ac:spMkLst>
            <pc:docMk/>
            <pc:sldMk cId="3602422451" sldId="278"/>
            <ac:spMk id="10" creationId="{2AB9606B-DFB8-476E-B2C2-7918E68525EB}"/>
          </ac:spMkLst>
        </pc:spChg>
        <pc:spChg chg="del">
          <ac:chgData name="Rokaya, Prabin" userId="b05e29c7-a4aa-46b9-9cbd-d910a8df87d1" providerId="ADAL" clId="{A03531D6-F33A-4B62-A40D-38B0A147C33F}" dt="2021-05-17T05:27:37.610" v="271" actId="478"/>
          <ac:spMkLst>
            <pc:docMk/>
            <pc:sldMk cId="3602422451" sldId="278"/>
            <ac:spMk id="11" creationId="{2F37EE67-C359-465E-84A5-B2B5CDA7B696}"/>
          </ac:spMkLst>
        </pc:spChg>
        <pc:spChg chg="add mod">
          <ac:chgData name="Rokaya, Prabin" userId="b05e29c7-a4aa-46b9-9cbd-d910a8df87d1" providerId="ADAL" clId="{A03531D6-F33A-4B62-A40D-38B0A147C33F}" dt="2021-05-17T05:27:43.042" v="273" actId="1076"/>
          <ac:spMkLst>
            <pc:docMk/>
            <pc:sldMk cId="3602422451" sldId="278"/>
            <ac:spMk id="12" creationId="{22E74D54-FF82-4B43-994E-CA3953367779}"/>
          </ac:spMkLst>
        </pc:spChg>
      </pc:sldChg>
      <pc:sldChg chg="modSp mod">
        <pc:chgData name="Rokaya, Prabin" userId="b05e29c7-a4aa-46b9-9cbd-d910a8df87d1" providerId="ADAL" clId="{A03531D6-F33A-4B62-A40D-38B0A147C33F}" dt="2021-05-17T05:38:15.551" v="467" actId="14100"/>
        <pc:sldMkLst>
          <pc:docMk/>
          <pc:sldMk cId="2199596362" sldId="279"/>
        </pc:sldMkLst>
        <pc:spChg chg="mod">
          <ac:chgData name="Rokaya, Prabin" userId="b05e29c7-a4aa-46b9-9cbd-d910a8df87d1" providerId="ADAL" clId="{A03531D6-F33A-4B62-A40D-38B0A147C33F}" dt="2021-05-17T05:13:21.542" v="239" actId="1076"/>
          <ac:spMkLst>
            <pc:docMk/>
            <pc:sldMk cId="2199596362" sldId="279"/>
            <ac:spMk id="2" creationId="{F017BD39-0AE1-4D94-8FEA-7C8D49A47FB0}"/>
          </ac:spMkLst>
        </pc:spChg>
        <pc:spChg chg="mod">
          <ac:chgData name="Rokaya, Prabin" userId="b05e29c7-a4aa-46b9-9cbd-d910a8df87d1" providerId="ADAL" clId="{A03531D6-F33A-4B62-A40D-38B0A147C33F}" dt="2021-05-17T05:38:15.551" v="467" actId="14100"/>
          <ac:spMkLst>
            <pc:docMk/>
            <pc:sldMk cId="2199596362" sldId="279"/>
            <ac:spMk id="6" creationId="{78E07C32-F2B0-4B7C-B250-0060554D1BC6}"/>
          </ac:spMkLst>
        </pc:spChg>
        <pc:picChg chg="mod">
          <ac:chgData name="Rokaya, Prabin" userId="b05e29c7-a4aa-46b9-9cbd-d910a8df87d1" providerId="ADAL" clId="{A03531D6-F33A-4B62-A40D-38B0A147C33F}" dt="2021-05-17T05:38:08.626" v="465" actId="14100"/>
          <ac:picMkLst>
            <pc:docMk/>
            <pc:sldMk cId="2199596362" sldId="279"/>
            <ac:picMk id="5" creationId="{8225CD61-E13E-4587-ADC6-16A8AB4332B8}"/>
          </ac:picMkLst>
        </pc:picChg>
        <pc:picChg chg="mod">
          <ac:chgData name="Rokaya, Prabin" userId="b05e29c7-a4aa-46b9-9cbd-d910a8df87d1" providerId="ADAL" clId="{A03531D6-F33A-4B62-A40D-38B0A147C33F}" dt="2021-05-17T05:38:12.222" v="466" actId="14100"/>
          <ac:picMkLst>
            <pc:docMk/>
            <pc:sldMk cId="2199596362" sldId="279"/>
            <ac:picMk id="10" creationId="{384CB919-7B77-4B88-9102-5DFE97EB2CE8}"/>
          </ac:picMkLst>
        </pc:picChg>
      </pc:sldChg>
      <pc:sldChg chg="modSp mod">
        <pc:chgData name="Rokaya, Prabin" userId="b05e29c7-a4aa-46b9-9cbd-d910a8df87d1" providerId="ADAL" clId="{A03531D6-F33A-4B62-A40D-38B0A147C33F}" dt="2021-05-17T05:33:18.458" v="406" actId="20577"/>
        <pc:sldMkLst>
          <pc:docMk/>
          <pc:sldMk cId="551138182" sldId="280"/>
        </pc:sldMkLst>
        <pc:spChg chg="mod">
          <ac:chgData name="Rokaya, Prabin" userId="b05e29c7-a4aa-46b9-9cbd-d910a8df87d1" providerId="ADAL" clId="{A03531D6-F33A-4B62-A40D-38B0A147C33F}" dt="2021-05-17T05:33:18.458" v="406" actId="20577"/>
          <ac:spMkLst>
            <pc:docMk/>
            <pc:sldMk cId="551138182" sldId="280"/>
            <ac:spMk id="7" creationId="{C138CB72-E65C-47C5-B5D1-14771B05743B}"/>
          </ac:spMkLst>
        </pc:spChg>
      </pc:sldChg>
      <pc:sldChg chg="modSp mod">
        <pc:chgData name="Rokaya, Prabin" userId="b05e29c7-a4aa-46b9-9cbd-d910a8df87d1" providerId="ADAL" clId="{A03531D6-F33A-4B62-A40D-38B0A147C33F}" dt="2021-05-17T05:12:31.995" v="220" actId="255"/>
        <pc:sldMkLst>
          <pc:docMk/>
          <pc:sldMk cId="456361423" sldId="1817"/>
        </pc:sldMkLst>
        <pc:spChg chg="mod">
          <ac:chgData name="Rokaya, Prabin" userId="b05e29c7-a4aa-46b9-9cbd-d910a8df87d1" providerId="ADAL" clId="{A03531D6-F33A-4B62-A40D-38B0A147C33F}" dt="2021-05-17T05:12:31.995" v="220" actId="255"/>
          <ac:spMkLst>
            <pc:docMk/>
            <pc:sldMk cId="456361423" sldId="1817"/>
            <ac:spMk id="7" creationId="{890F412E-3DA9-9A4D-904F-7C446D00D0E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Air Temp (2005-2016)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Sheet2!$B$20</c:f>
              <c:strCache>
                <c:ptCount val="1"/>
                <c:pt idx="0">
                  <c:v>WGC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Sheet2!$A$21:$A$32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Sheet2!$B$21:$B$32</c:f>
              <c:numCache>
                <c:formatCode>General</c:formatCode>
                <c:ptCount val="12"/>
                <c:pt idx="0">
                  <c:v>-10.167750768010754</c:v>
                </c:pt>
                <c:pt idx="1">
                  <c:v>-9.0343805735057465</c:v>
                </c:pt>
                <c:pt idx="2">
                  <c:v>-4.2669623979569895</c:v>
                </c:pt>
                <c:pt idx="3">
                  <c:v>3.366123365805556</c:v>
                </c:pt>
                <c:pt idx="4">
                  <c:v>10.971845075268817</c:v>
                </c:pt>
                <c:pt idx="5">
                  <c:v>16.260986508333335</c:v>
                </c:pt>
                <c:pt idx="6">
                  <c:v>19.446844032258067</c:v>
                </c:pt>
                <c:pt idx="7">
                  <c:v>18.452433817204298</c:v>
                </c:pt>
                <c:pt idx="8">
                  <c:v>14.432730394444443</c:v>
                </c:pt>
                <c:pt idx="9">
                  <c:v>7.2996723617822576</c:v>
                </c:pt>
                <c:pt idx="10">
                  <c:v>1.0489204415277777</c:v>
                </c:pt>
                <c:pt idx="11">
                  <c:v>-6.0484292379838713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AA-4D6F-903B-DCE49BD32BC4}"/>
            </c:ext>
          </c:extLst>
        </c:ser>
        <c:ser>
          <c:idx val="1"/>
          <c:order val="1"/>
          <c:tx>
            <c:strRef>
              <c:f>Sheet2!$C$20</c:f>
              <c:strCache>
                <c:ptCount val="1"/>
                <c:pt idx="0">
                  <c:v>RDRS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Sheet2!$A$21:$A$32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Sheet2!$C$21:$C$32</c:f>
              <c:numCache>
                <c:formatCode>General</c:formatCode>
                <c:ptCount val="12"/>
                <c:pt idx="0">
                  <c:v>-10.78890192623656</c:v>
                </c:pt>
                <c:pt idx="1">
                  <c:v>-9.1698093485077994</c:v>
                </c:pt>
                <c:pt idx="2">
                  <c:v>-3.6142459057956988</c:v>
                </c:pt>
                <c:pt idx="3">
                  <c:v>3.5384993765000008</c:v>
                </c:pt>
                <c:pt idx="4">
                  <c:v>10.873114860215054</c:v>
                </c:pt>
                <c:pt idx="5">
                  <c:v>16.482536133333337</c:v>
                </c:pt>
                <c:pt idx="6">
                  <c:v>19.581936989247311</c:v>
                </c:pt>
                <c:pt idx="7">
                  <c:v>18.308807056451617</c:v>
                </c:pt>
                <c:pt idx="8">
                  <c:v>13.803475288888889</c:v>
                </c:pt>
                <c:pt idx="9">
                  <c:v>6.5204013179032252</c:v>
                </c:pt>
                <c:pt idx="10">
                  <c:v>4.8736786250000018E-2</c:v>
                </c:pt>
                <c:pt idx="11">
                  <c:v>-7.1287918279381719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BAA-4D6F-903B-DCE49BD32BC4}"/>
            </c:ext>
          </c:extLst>
        </c:ser>
        <c:ser>
          <c:idx val="2"/>
          <c:order val="2"/>
          <c:tx>
            <c:strRef>
              <c:f>Sheet2!$D$20</c:f>
              <c:strCache>
                <c:ptCount val="1"/>
                <c:pt idx="0">
                  <c:v>GEMCaPA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Sheet2!$A$21:$A$32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Sheet2!$D$21:$D$32</c:f>
              <c:numCache>
                <c:formatCode>General</c:formatCode>
                <c:ptCount val="12"/>
                <c:pt idx="0">
                  <c:v>-11.236383293669356</c:v>
                </c:pt>
                <c:pt idx="1">
                  <c:v>-9.379823409269294</c:v>
                </c:pt>
                <c:pt idx="2">
                  <c:v>-2.9542547633602152</c:v>
                </c:pt>
                <c:pt idx="3">
                  <c:v>5.3639611689166671</c:v>
                </c:pt>
                <c:pt idx="4">
                  <c:v>12.151461704301072</c:v>
                </c:pt>
                <c:pt idx="5">
                  <c:v>16.842731666666669</c:v>
                </c:pt>
                <c:pt idx="6">
                  <c:v>19.785700322580649</c:v>
                </c:pt>
                <c:pt idx="7">
                  <c:v>18.405027559139786</c:v>
                </c:pt>
                <c:pt idx="8">
                  <c:v>13.725099422222224</c:v>
                </c:pt>
                <c:pt idx="9">
                  <c:v>6.2703934375268817</c:v>
                </c:pt>
                <c:pt idx="10">
                  <c:v>-0.10394204452777778</c:v>
                </c:pt>
                <c:pt idx="11">
                  <c:v>-7.4729840261801073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BAA-4D6F-903B-DCE49BD32BC4}"/>
            </c:ext>
          </c:extLst>
        </c:ser>
        <c:ser>
          <c:idx val="3"/>
          <c:order val="3"/>
          <c:tx>
            <c:strRef>
              <c:f>Sheet2!$E$20</c:f>
              <c:strCache>
                <c:ptCount val="1"/>
                <c:pt idx="0">
                  <c:v>Mean CanRCM4-WGC</c:v>
                </c:pt>
              </c:strCache>
            </c:strRef>
          </c:tx>
          <c:spPr>
            <a:ln w="22225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strRef>
              <c:f>Sheet2!$A$21:$A$32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Sheet2!$E$21:$E$32</c:f>
              <c:numCache>
                <c:formatCode>General</c:formatCode>
                <c:ptCount val="12"/>
                <c:pt idx="0">
                  <c:v>-9.7110978203758034</c:v>
                </c:pt>
                <c:pt idx="1">
                  <c:v>-8.4003154779604721</c:v>
                </c:pt>
                <c:pt idx="2">
                  <c:v>-2.8489956401174923</c:v>
                </c:pt>
                <c:pt idx="3">
                  <c:v>3.9048029069358514</c:v>
                </c:pt>
                <c:pt idx="4">
                  <c:v>11.419531675967734</c:v>
                </c:pt>
                <c:pt idx="5">
                  <c:v>17.020206004629625</c:v>
                </c:pt>
                <c:pt idx="6">
                  <c:v>19.83612907634409</c:v>
                </c:pt>
                <c:pt idx="7">
                  <c:v>18.750493377060931</c:v>
                </c:pt>
                <c:pt idx="8">
                  <c:v>14.291437784259269</c:v>
                </c:pt>
                <c:pt idx="9">
                  <c:v>7.104588112780303</c:v>
                </c:pt>
                <c:pt idx="10">
                  <c:v>0.24668583348481493</c:v>
                </c:pt>
                <c:pt idx="11">
                  <c:v>-6.5205095368192287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BAA-4D6F-903B-DCE49BD32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7394024"/>
        <c:axId val="527395008"/>
      </c:lineChart>
      <c:catAx>
        <c:axId val="527394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7395008"/>
        <c:crosses val="autoZero"/>
        <c:auto val="1"/>
        <c:lblAlgn val="ctr"/>
        <c:lblOffset val="100"/>
        <c:noMultiLvlLbl val="0"/>
      </c:catAx>
      <c:valAx>
        <c:axId val="527395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Temp (</a:t>
                </a:r>
                <a:r>
                  <a:rPr lang="en-US" baseline="30000"/>
                  <a:t>0</a:t>
                </a:r>
                <a:r>
                  <a:rPr lang="en-US" baseline="0"/>
                  <a:t>C)</a:t>
                </a:r>
                <a:endParaRPr lang="en-US" baseline="30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739402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15649E-1F87-4FA4-A0D8-5164C96F6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F520B9-4A02-4FFE-BAA2-3100A16DF5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6768A-8464-4462-AEE7-1ED91484967B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D47B4-0946-4941-B241-0BCA5C3BEA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62E9A-C9E6-41BC-B240-ECF9DFA31D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DCEBB-5A11-4DF3-87CD-9FB9B569D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91EE6-8C26-2E4A-9CE1-26FF36E2B5FE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F84A6-CA35-8842-9DA2-09A42CF37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803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F84A6-CA35-8842-9DA2-09A42CF37B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14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Arial Unicode MS"/>
              </a:rPr>
              <a:t>Water security faces unprecedented challenges due to population growth, economic development, poor governance, and land-use and environmental change.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F84A6-CA35-8842-9DA2-09A42CF37B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1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(a multi-jurisdictional data was needed due to transboundary issue)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F84A6-CA35-8842-9DA2-09A42CF37B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9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F84A6-CA35-8842-9DA2-09A42CF37B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1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F84A6-CA35-8842-9DA2-09A42CF37B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25AE81-ECD7-F14C-AFF8-EE3D74362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r="1290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AAEC-18CB-4BEA-A3F8-3715B49C13F6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B9249-A938-6A4D-B47D-4B94FFE318EB}"/>
              </a:ext>
            </a:extLst>
          </p:cNvPr>
          <p:cNvSpPr/>
          <p:nvPr userDrawn="1"/>
        </p:nvSpPr>
        <p:spPr>
          <a:xfrm>
            <a:off x="0" y="6230983"/>
            <a:ext cx="12192000" cy="627018"/>
          </a:xfrm>
          <a:prstGeom prst="rect">
            <a:avLst/>
          </a:prstGeom>
          <a:solidFill>
            <a:srgbClr val="BED6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95C2E1-37C1-44A6-A63D-9AEF3FA115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19"/>
          <a:stretch/>
        </p:blipFill>
        <p:spPr>
          <a:xfrm>
            <a:off x="0" y="6230983"/>
            <a:ext cx="8454162" cy="627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F3A578-1135-467B-9641-DF5D78C7C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267" y="6227997"/>
            <a:ext cx="1821533" cy="62851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42FE21A2-0BF9-48FC-B635-5293337D66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13415" r="9373" b="19509"/>
          <a:stretch/>
        </p:blipFill>
        <p:spPr>
          <a:xfrm>
            <a:off x="10475720" y="-13868"/>
            <a:ext cx="1640080" cy="69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BEC6-6D53-4C58-9B2C-07DAA148F1C7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1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D7FA1-FAB9-42E1-A5CA-6CA4756C2454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</a:t>
            </a:r>
            <a:r>
              <a:rPr lang="en-US" dirty="0" err="1"/>
              <a:t>tfvdfdo</a:t>
            </a:r>
            <a:r>
              <a:rPr lang="en-US" dirty="0"/>
              <a:t>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37B1-F753-4B97-B2A1-46C997476A6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189DFF-B694-436C-A3BC-FF60E5FEF8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13415" r="9373" b="19509"/>
          <a:stretch/>
        </p:blipFill>
        <p:spPr>
          <a:xfrm>
            <a:off x="10382251" y="0"/>
            <a:ext cx="1809750" cy="7701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C06D3BE-6D53-4A29-9E7D-75A29DA0B73F}"/>
              </a:ext>
            </a:extLst>
          </p:cNvPr>
          <p:cNvSpPr/>
          <p:nvPr userDrawn="1"/>
        </p:nvSpPr>
        <p:spPr>
          <a:xfrm>
            <a:off x="0" y="842389"/>
            <a:ext cx="12175031" cy="72000"/>
          </a:xfrm>
          <a:prstGeom prst="rect">
            <a:avLst/>
          </a:prstGeom>
          <a:gradFill flip="none" rotWithShape="1">
            <a:gsLst>
              <a:gs pos="17000">
                <a:schemeClr val="accent1">
                  <a:lumMod val="5000"/>
                  <a:lumOff val="95000"/>
                </a:schemeClr>
              </a:gs>
              <a:gs pos="89000">
                <a:srgbClr val="0073E3">
                  <a:alpha val="74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29BE4D-BFFA-4114-8EA5-568A917BF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19"/>
          <a:stretch/>
        </p:blipFill>
        <p:spPr>
          <a:xfrm>
            <a:off x="0" y="6230983"/>
            <a:ext cx="8454162" cy="6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6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B9F58-EB35-4875-9065-82D2C522797B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873996-45EA-4FA4-A8EE-AB47388F5558}"/>
              </a:ext>
            </a:extLst>
          </p:cNvPr>
          <p:cNvSpPr/>
          <p:nvPr userDrawn="1"/>
        </p:nvSpPr>
        <p:spPr>
          <a:xfrm>
            <a:off x="0" y="842389"/>
            <a:ext cx="12175031" cy="72000"/>
          </a:xfrm>
          <a:prstGeom prst="rect">
            <a:avLst/>
          </a:prstGeom>
          <a:gradFill flip="none" rotWithShape="1">
            <a:gsLst>
              <a:gs pos="17000">
                <a:schemeClr val="accent1">
                  <a:lumMod val="5000"/>
                  <a:lumOff val="95000"/>
                </a:schemeClr>
              </a:gs>
              <a:gs pos="89000">
                <a:srgbClr val="0073E3">
                  <a:alpha val="74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0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BE67-2A89-4C94-9BC1-46F52D89BD5B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1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9291-195D-44F5-BFEF-B28EF989A796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7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B1578-9687-4448-A8A6-177C2FD7D684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9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F2F9B-7127-489E-940B-612FE9650103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5FC7-F8DB-419C-8122-BAAAA525A5E3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1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1EA6-C39B-46CB-BC61-D12F2BDDFE9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5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5227-7881-4C84-B527-9E86745C3B1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F1658-1EAF-46A5-A5D4-6278699F13B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2FCFA-7960-4F92-88FC-F8BD4EFB42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19"/>
          <a:stretch/>
        </p:blipFill>
        <p:spPr>
          <a:xfrm>
            <a:off x="0" y="6325997"/>
            <a:ext cx="7173074" cy="532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AE09F-1AFE-4AB5-8B43-2D9C7C6D25E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817" y="6233555"/>
            <a:ext cx="1809750" cy="624445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B7133B1-2C5C-4FEA-BA0F-02DA9FB8D4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13415" r="9373" b="19509"/>
          <a:stretch/>
        </p:blipFill>
        <p:spPr>
          <a:xfrm>
            <a:off x="10382251" y="0"/>
            <a:ext cx="1809750" cy="7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1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63" y="5348615"/>
            <a:ext cx="12192000" cy="891930"/>
          </a:xfrm>
          <a:solidFill>
            <a:srgbClr val="00693E">
              <a:alpha val="50000"/>
            </a:srgbClr>
          </a:solidFill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2400" b="1" i="1" dirty="0">
                <a:solidFill>
                  <a:schemeClr val="bg1"/>
                </a:solidFill>
              </a:rPr>
              <a:t>Sujata Budhathoki, Prabin Rokaya and Karl-Erich Lindenschmidt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800" b="1" i="1" dirty="0">
                <a:solidFill>
                  <a:schemeClr val="bg1"/>
                </a:solidFill>
              </a:rPr>
              <a:t>Acknowledgment: Mohamed </a:t>
            </a:r>
            <a:r>
              <a:rPr lang="en-US" sz="1800" b="1" i="1" dirty="0" err="1">
                <a:solidFill>
                  <a:schemeClr val="bg1"/>
                </a:solidFill>
              </a:rPr>
              <a:t>Elshamy</a:t>
            </a:r>
            <a:r>
              <a:rPr lang="en-US" sz="1800" b="1" i="1" dirty="0">
                <a:solidFill>
                  <a:schemeClr val="bg1"/>
                </a:solidFill>
              </a:rPr>
              <a:t>, Bruce Davison, Al </a:t>
            </a:r>
            <a:r>
              <a:rPr lang="en-US" sz="1800" b="1" i="1" dirty="0" err="1">
                <a:solidFill>
                  <a:schemeClr val="bg1"/>
                </a:solidFill>
              </a:rPr>
              <a:t>Pietroniro</a:t>
            </a:r>
            <a:r>
              <a:rPr lang="en-US" sz="1800" b="1" i="1" dirty="0">
                <a:solidFill>
                  <a:schemeClr val="bg1"/>
                </a:solidFill>
              </a:rPr>
              <a:t>, Daniel </a:t>
            </a:r>
            <a:r>
              <a:rPr lang="en-US" sz="1800" b="1" i="1" dirty="0" err="1">
                <a:solidFill>
                  <a:schemeClr val="bg1"/>
                </a:solidFill>
              </a:rPr>
              <a:t>Princz</a:t>
            </a:r>
            <a:r>
              <a:rPr lang="en-US" sz="1800" b="1" i="1" dirty="0">
                <a:solidFill>
                  <a:schemeClr val="bg1"/>
                </a:solidFill>
              </a:rPr>
              <a:t> and all Current Generation Modelling Team</a:t>
            </a:r>
            <a:endParaRPr lang="en-US" sz="18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90F412E-3DA9-9A4D-904F-7C446D00D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313" y="4286628"/>
            <a:ext cx="10477500" cy="8919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3200" b="1" dirty="0"/>
              <a:t>Impacts of future climate on the hydrology of Saint John River Basin in eastern North America</a:t>
            </a:r>
            <a:endParaRPr lang="en-CA" sz="3200" i="1" dirty="0">
              <a:effectLst>
                <a:outerShdw blurRad="254000" dist="50800" dir="5400000" algn="ctr" rotWithShape="0">
                  <a:schemeClr val="bg1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0D5CF0-8A5D-7549-AD08-2C20804DD61B}"/>
              </a:ext>
            </a:extLst>
          </p:cNvPr>
          <p:cNvSpPr txBox="1">
            <a:spLocks/>
          </p:cNvSpPr>
          <p:nvPr/>
        </p:nvSpPr>
        <p:spPr>
          <a:xfrm>
            <a:off x="8182792" y="6294921"/>
            <a:ext cx="2541814" cy="48798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2000" b="1" i="1" dirty="0">
                <a:solidFill>
                  <a:schemeClr val="bg1"/>
                </a:solidFill>
              </a:rPr>
              <a:t>May 18, 2020</a:t>
            </a:r>
            <a:endParaRPr lang="en-US" sz="2000" b="1" i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636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729C8AFD-00B5-4C10-B2B5-90DF3CA654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2548" r="8267" b="4843"/>
          <a:stretch/>
        </p:blipFill>
        <p:spPr>
          <a:xfrm>
            <a:off x="4939360" y="910896"/>
            <a:ext cx="7090715" cy="5413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19BBED-5855-4188-91B5-F59F1C1E6C15}"/>
              </a:ext>
            </a:extLst>
          </p:cNvPr>
          <p:cNvSpPr txBox="1">
            <a:spLocks/>
          </p:cNvSpPr>
          <p:nvPr/>
        </p:nvSpPr>
        <p:spPr>
          <a:xfrm>
            <a:off x="302552" y="209551"/>
            <a:ext cx="11010900" cy="720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What about the uncertainty?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8CBCF5F-985B-46DB-BF4F-28737CD7C16D}"/>
              </a:ext>
            </a:extLst>
          </p:cNvPr>
          <p:cNvSpPr txBox="1">
            <a:spLocks/>
          </p:cNvSpPr>
          <p:nvPr/>
        </p:nvSpPr>
        <p:spPr>
          <a:xfrm>
            <a:off x="0" y="889684"/>
            <a:ext cx="4785357" cy="5758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We know there is a huge uncertainty – our model was not able to simulate baseline conditions well!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So, we compared our model error vs changes in streamflow in future to see where model errors outweighs climate change signals or vice-versa.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What we observe:</a:t>
            </a:r>
          </a:p>
          <a:p>
            <a:pPr marL="914400" indent="-571500">
              <a:buFont typeface="Wingdings" panose="05000000000000000000" pitchFamily="2" charset="2"/>
              <a:buChar char="v"/>
            </a:pPr>
            <a:r>
              <a:rPr lang="en-US" sz="2200" dirty="0"/>
              <a:t>Higher confidence that streamflows in Dec – Mar will be higher in future (model error&lt;)</a:t>
            </a:r>
          </a:p>
          <a:p>
            <a:pPr marL="914400" indent="-571500">
              <a:buFont typeface="Wingdings" panose="05000000000000000000" pitchFamily="2" charset="2"/>
              <a:buChar char="v"/>
            </a:pPr>
            <a:r>
              <a:rPr lang="en-US" sz="2200" dirty="0"/>
              <a:t>No/low confidence that summer flows in future will be lesser (model error &gt;)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1A1C40-8936-417B-BFCB-5BA14D64E3DC}"/>
              </a:ext>
            </a:extLst>
          </p:cNvPr>
          <p:cNvSpPr/>
          <p:nvPr/>
        </p:nvSpPr>
        <p:spPr>
          <a:xfrm>
            <a:off x="6812883" y="1397952"/>
            <a:ext cx="1888494" cy="1802447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FFAA4-77A2-466C-8C9E-EDD597C08542}"/>
              </a:ext>
            </a:extLst>
          </p:cNvPr>
          <p:cNvSpPr/>
          <p:nvPr/>
        </p:nvSpPr>
        <p:spPr>
          <a:xfrm>
            <a:off x="6812882" y="4526010"/>
            <a:ext cx="1921543" cy="1430618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1DA664-B949-4445-A783-0D45C5B8A365}"/>
              </a:ext>
            </a:extLst>
          </p:cNvPr>
          <p:cNvSpPr/>
          <p:nvPr/>
        </p:nvSpPr>
        <p:spPr>
          <a:xfrm>
            <a:off x="9767526" y="2719445"/>
            <a:ext cx="1383555" cy="48095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BE9050-E794-41A3-84AA-83485CA32CE8}"/>
              </a:ext>
            </a:extLst>
          </p:cNvPr>
          <p:cNvSpPr/>
          <p:nvPr/>
        </p:nvSpPr>
        <p:spPr>
          <a:xfrm>
            <a:off x="9757147" y="5506949"/>
            <a:ext cx="1383555" cy="44967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077324" y="6492875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10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1751A-2120-43CA-B116-73F3FD56C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6" b="45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D6ED62-39F7-4927-8E09-B5C7C30A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time!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38CB72-E65C-47C5-B5D1-14771B05743B}"/>
              </a:ext>
            </a:extLst>
          </p:cNvPr>
          <p:cNvSpPr txBox="1">
            <a:spLocks/>
          </p:cNvSpPr>
          <p:nvPr/>
        </p:nvSpPr>
        <p:spPr>
          <a:xfrm>
            <a:off x="490537" y="316614"/>
            <a:ext cx="10835831" cy="4828410"/>
          </a:xfrm>
          <a:prstGeom prst="rect">
            <a:avLst/>
          </a:prstGeom>
          <a:solidFill>
            <a:schemeClr val="lt1">
              <a:alpha val="78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3600" dirty="0"/>
              <a:t>Conclusion:</a:t>
            </a:r>
          </a:p>
          <a:p>
            <a:pPr marL="914400" indent="-571500" algn="just">
              <a:buFont typeface="Wingdings" panose="05000000000000000000" pitchFamily="2" charset="2"/>
              <a:buChar char="v"/>
            </a:pPr>
            <a:r>
              <a:rPr lang="en-US" sz="3600" dirty="0"/>
              <a:t>Model metrics can be deceiving!</a:t>
            </a:r>
          </a:p>
          <a:p>
            <a:pPr marL="914400" indent="-571500" algn="just">
              <a:buFont typeface="Wingdings" panose="05000000000000000000" pitchFamily="2" charset="2"/>
              <a:buChar char="v"/>
            </a:pPr>
            <a:r>
              <a:rPr lang="en-US" sz="3600" dirty="0"/>
              <a:t>Meteorological data play significant role in model performance (introduced the largest uncertainty).</a:t>
            </a:r>
          </a:p>
          <a:p>
            <a:pPr marL="914400" indent="-571500" algn="just">
              <a:buFont typeface="Wingdings" panose="05000000000000000000" pitchFamily="2" charset="2"/>
              <a:buChar char="v"/>
            </a:pPr>
            <a:r>
              <a:rPr lang="en-US" sz="3600" dirty="0"/>
              <a:t>Simulation of future flows in the SJRB shows that winter flows will increase but summer flows will decrease.</a:t>
            </a:r>
          </a:p>
          <a:p>
            <a:pPr marL="914400" indent="-571500" algn="just">
              <a:buFont typeface="Wingdings" panose="05000000000000000000" pitchFamily="2" charset="2"/>
              <a:buChar char="v"/>
            </a:pPr>
            <a:r>
              <a:rPr lang="en-US" sz="3600" dirty="0"/>
              <a:t>Evaluation of model error shows higher confidence in result that winter flows will increase but low confidence in result that summer flows will decrease.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D98989-99C3-4AC6-95EA-F6D1FBFA64DF}"/>
              </a:ext>
            </a:extLst>
          </p:cNvPr>
          <p:cNvSpPr/>
          <p:nvPr/>
        </p:nvSpPr>
        <p:spPr>
          <a:xfrm>
            <a:off x="0" y="927462"/>
            <a:ext cx="12192000" cy="5930537"/>
          </a:xfrm>
          <a:prstGeom prst="rect">
            <a:avLst/>
          </a:prstGeom>
          <a:blipFill dpi="0" rotWithShape="1">
            <a:blip r:embed="rId2">
              <a:alphaModFix amt="4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3C1C9C-5302-4543-9034-A3E16AA5DAE3}"/>
              </a:ext>
            </a:extLst>
          </p:cNvPr>
          <p:cNvSpPr txBox="1">
            <a:spLocks/>
          </p:cNvSpPr>
          <p:nvPr/>
        </p:nvSpPr>
        <p:spPr>
          <a:xfrm>
            <a:off x="3848101" y="3109947"/>
            <a:ext cx="4902200" cy="82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0073E3"/>
                </a:solidFill>
                <a:latin typeface="+mn-lt"/>
              </a:rPr>
              <a:t>Questions?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59240" y="6492874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12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99" y="262383"/>
            <a:ext cx="10515600" cy="5595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Forcing Data Available For Hydrological Model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740579"/>
              </p:ext>
            </p:extLst>
          </p:nvPr>
        </p:nvGraphicFramePr>
        <p:xfrm>
          <a:off x="1137606" y="1181835"/>
          <a:ext cx="9718433" cy="4951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76">
                  <a:extLst>
                    <a:ext uri="{9D8B030D-6E8A-4147-A177-3AD203B41FA5}">
                      <a16:colId xmlns:a16="http://schemas.microsoft.com/office/drawing/2014/main" val="507572745"/>
                    </a:ext>
                  </a:extLst>
                </a:gridCol>
                <a:gridCol w="4268002">
                  <a:extLst>
                    <a:ext uri="{9D8B030D-6E8A-4147-A177-3AD203B41FA5}">
                      <a16:colId xmlns:a16="http://schemas.microsoft.com/office/drawing/2014/main" val="1073035878"/>
                    </a:ext>
                  </a:extLst>
                </a:gridCol>
                <a:gridCol w="1509003">
                  <a:extLst>
                    <a:ext uri="{9D8B030D-6E8A-4147-A177-3AD203B41FA5}">
                      <a16:colId xmlns:a16="http://schemas.microsoft.com/office/drawing/2014/main" val="3062042664"/>
                    </a:ext>
                  </a:extLst>
                </a:gridCol>
                <a:gridCol w="1959452">
                  <a:extLst>
                    <a:ext uri="{9D8B030D-6E8A-4147-A177-3AD203B41FA5}">
                      <a16:colId xmlns:a16="http://schemas.microsoft.com/office/drawing/2014/main" val="1969980426"/>
                    </a:ext>
                  </a:extLst>
                </a:gridCol>
              </a:tblGrid>
              <a:tr h="697724">
                <a:tc>
                  <a:txBody>
                    <a:bodyPr/>
                    <a:lstStyle/>
                    <a:p>
                      <a:r>
                        <a:rPr lang="en-US" sz="1800" dirty="0"/>
                        <a:t>Forcing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Full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Record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Spatial/Temporal</a:t>
                      </a:r>
                      <a:r>
                        <a:rPr lang="en-US" sz="1800" baseline="0" dirty="0"/>
                        <a:t> Resolution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364457"/>
                  </a:ext>
                </a:extLst>
              </a:tr>
              <a:tr h="1178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GEM-CaPA</a:t>
                      </a:r>
                      <a:r>
                        <a:rPr lang="en-US" sz="1800" b="1" i="0" u="none" strike="noStrike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Environmental Multiscale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Canadian Precipitation Anal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2002 -2019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0.09-0.22˚ / 1 hour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991029"/>
                  </a:ext>
                </a:extLst>
              </a:tr>
              <a:tr h="876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WFDEI-GEM-CaPA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Bias corrected WFDEI using GEM-Ca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1979 -2016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0.125˚ / 3 hour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646672"/>
                  </a:ext>
                </a:extLst>
              </a:tr>
              <a:tr h="14017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CanRCM4-WFDEI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-GEM-CaPA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Bias corrected CanRCM4 using 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WFDEI-GEM-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(15 Ensemble member)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1950-2100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0.125˚ / 3 hour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7962"/>
                  </a:ext>
                </a:extLst>
              </a:tr>
              <a:tr h="697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RDRS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Regional Deterministic Reforecast System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2000-2017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0.125˚ / 1 hour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748492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7048" y="6492875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13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9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359" y="1440872"/>
            <a:ext cx="4980196" cy="31861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6" y="1436179"/>
            <a:ext cx="5787918" cy="3182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3045" y="4747066"/>
            <a:ext cx="106285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ea typeface="+mj-ea"/>
                <a:cs typeface="+mj-cs"/>
              </a:rPr>
              <a:t>Fig: Relationship between inflows/outflows at (a) Grand Falls and (b) </a:t>
            </a:r>
            <a:r>
              <a:rPr lang="en-US" sz="2400" dirty="0" err="1">
                <a:ea typeface="+mj-ea"/>
                <a:cs typeface="+mj-cs"/>
              </a:rPr>
              <a:t>Mactaquac</a:t>
            </a:r>
            <a:r>
              <a:rPr lang="en-US" sz="2400" dirty="0">
                <a:ea typeface="+mj-ea"/>
                <a:cs typeface="+mj-cs"/>
              </a:rPr>
              <a:t> Reservoirs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5078" y="142935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5415" y="142359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2299" y="262383"/>
            <a:ext cx="10515600" cy="5595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Reservoir inflow/outflows relationship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83624" y="6492875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14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0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7995" y="150136"/>
            <a:ext cx="10515600" cy="872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Precipitation Comparison (Basin average)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588723" y="2064464"/>
            <a:ext cx="4008330" cy="4793536"/>
          </a:xfrm>
        </p:spPr>
        <p:txBody>
          <a:bodyPr>
            <a:noAutofit/>
          </a:bodyPr>
          <a:lstStyle/>
          <a:p>
            <a:r>
              <a:rPr lang="en-US" sz="2200" dirty="0" err="1"/>
              <a:t>CaPA</a:t>
            </a:r>
            <a:r>
              <a:rPr lang="en-US" sz="2200" dirty="0"/>
              <a:t> and WFDEI-GEM-</a:t>
            </a:r>
            <a:r>
              <a:rPr lang="en-US" sz="2200" dirty="0" err="1"/>
              <a:t>CaPA</a:t>
            </a:r>
            <a:r>
              <a:rPr lang="en-US" sz="2200" dirty="0"/>
              <a:t> (WGC) have similar average monthly patterns – meaning blended WGC products corresponds to </a:t>
            </a:r>
            <a:r>
              <a:rPr lang="en-US" sz="2200" dirty="0" err="1"/>
              <a:t>CaPA</a:t>
            </a:r>
            <a:endParaRPr lang="en-US" sz="2200" dirty="0"/>
          </a:p>
          <a:p>
            <a:r>
              <a:rPr lang="en-US" sz="2200" dirty="0"/>
              <a:t>RDRS shows higher Basin average precipitation than </a:t>
            </a:r>
            <a:r>
              <a:rPr lang="en-US" sz="2200" dirty="0" err="1"/>
              <a:t>CaPA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12" y="1782836"/>
            <a:ext cx="6934805" cy="331885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56317" y="6492875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15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xfrm>
            <a:off x="327613" y="-77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Precipitation Comparison (Basin average)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506897" y="5414950"/>
            <a:ext cx="5519364" cy="2231851"/>
          </a:xfrm>
        </p:spPr>
        <p:txBody>
          <a:bodyPr>
            <a:noAutofit/>
          </a:bodyPr>
          <a:lstStyle/>
          <a:p>
            <a:r>
              <a:rPr lang="en-US" sz="2200" dirty="0"/>
              <a:t>Precipitation variability in 15 ensemble product of CanRCM4 with the mean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27613" y="5096991"/>
            <a:ext cx="5519364" cy="1200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WGC and CanRCM4-WGC have similar average monthly patterns (bias correction worked reasonably)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13" y="1456003"/>
            <a:ext cx="5378593" cy="33560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977" y="1456004"/>
            <a:ext cx="6345023" cy="37505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66579" y="6530875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16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24" y="0"/>
            <a:ext cx="10515600" cy="104276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Temperature Comparison (Basin Average)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327307" y="1816274"/>
          <a:ext cx="5459718" cy="3397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51" y="2041742"/>
            <a:ext cx="6178117" cy="3171957"/>
          </a:xfrm>
          <a:prstGeom prst="rect">
            <a:avLst/>
          </a:prstGeom>
        </p:spPr>
      </p:pic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710101" y="5339285"/>
            <a:ext cx="4998929" cy="1015321"/>
          </a:xfrm>
        </p:spPr>
        <p:txBody>
          <a:bodyPr>
            <a:noAutofit/>
          </a:bodyPr>
          <a:lstStyle/>
          <a:p>
            <a:r>
              <a:rPr lang="en-US" sz="2400" dirty="0"/>
              <a:t>Unlike precipitation, temperature data show higher similarity with each other.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9D10D77-C016-49D0-8366-522AE7CBD370}"/>
              </a:ext>
            </a:extLst>
          </p:cNvPr>
          <p:cNvSpPr txBox="1">
            <a:spLocks/>
          </p:cNvSpPr>
          <p:nvPr/>
        </p:nvSpPr>
        <p:spPr>
          <a:xfrm>
            <a:off x="6795453" y="5351148"/>
            <a:ext cx="4998929" cy="1015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Ensembles of CanRCM4-WGC is also closer to mean.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159240" y="6503918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17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60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364099" y="6437588"/>
            <a:ext cx="5827901" cy="41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latin typeface="+mn-lt"/>
                <a:ea typeface="+mn-ea"/>
                <a:cs typeface="+mn-cs"/>
              </a:rPr>
              <a:t>Fig: Station observations at </a:t>
            </a:r>
            <a:r>
              <a:rPr lang="en-US" sz="2600" dirty="0" err="1">
                <a:latin typeface="+mn-lt"/>
                <a:ea typeface="+mn-ea"/>
                <a:cs typeface="+mn-cs"/>
              </a:rPr>
              <a:t>Edmundston</a:t>
            </a:r>
            <a:r>
              <a:rPr lang="en-US" sz="2600" dirty="0">
                <a:latin typeface="+mn-lt"/>
                <a:ea typeface="+mn-ea"/>
                <a:cs typeface="+mn-cs"/>
              </a:rPr>
              <a:t> (Canada) and Dickey Maine (USA)</a:t>
            </a:r>
            <a:endParaRPr lang="en-US" sz="35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5996" y="485788"/>
            <a:ext cx="6381085" cy="784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Precipitation Comparison </a:t>
            </a:r>
          </a:p>
          <a:p>
            <a:r>
              <a:rPr lang="en-US" b="1" dirty="0">
                <a:solidFill>
                  <a:srgbClr val="0070C0"/>
                </a:solidFill>
              </a:rPr>
              <a:t>(at point station)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311388" y="1917090"/>
            <a:ext cx="6299024" cy="3557587"/>
          </a:xfrm>
        </p:spPr>
        <p:txBody>
          <a:bodyPr>
            <a:noAutofit/>
          </a:bodyPr>
          <a:lstStyle/>
          <a:p>
            <a:r>
              <a:rPr lang="en-US" sz="2400" dirty="0"/>
              <a:t>Comparison based on ECCC and USGS climate data from station in </a:t>
            </a:r>
            <a:r>
              <a:rPr lang="en-US" sz="2400" dirty="0" err="1"/>
              <a:t>Edmundston</a:t>
            </a:r>
            <a:r>
              <a:rPr lang="en-US" sz="2400" dirty="0"/>
              <a:t> and Dickey Maine resp.</a:t>
            </a:r>
          </a:p>
          <a:p>
            <a:r>
              <a:rPr lang="en-US" sz="2400" dirty="0"/>
              <a:t>Both </a:t>
            </a:r>
            <a:r>
              <a:rPr lang="en-US" sz="2400" dirty="0" err="1"/>
              <a:t>CaPA</a:t>
            </a:r>
            <a:r>
              <a:rPr lang="en-US" sz="2400" dirty="0"/>
              <a:t> and WGC underestimate summer (Jun July) precipitation event</a:t>
            </a:r>
          </a:p>
          <a:p>
            <a:r>
              <a:rPr lang="en-US" sz="2400" dirty="0"/>
              <a:t>RDRS is comparable to the station observation for summer month</a:t>
            </a:r>
          </a:p>
          <a:p>
            <a:r>
              <a:rPr lang="en-US" sz="2400" dirty="0"/>
              <a:t>But note that it is point observation compared against gridded data</a:t>
            </a:r>
            <a:endParaRPr lang="en-US" sz="2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236" y="3292693"/>
            <a:ext cx="5244508" cy="31448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35" y="213203"/>
            <a:ext cx="5244509" cy="300232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0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A0DAC0-0B22-4298-B0D5-A4896D716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560349"/>
            <a:ext cx="7438264" cy="454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18733" y="461404"/>
            <a:ext cx="9095956" cy="784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Historical-Future Precipitation </a:t>
            </a:r>
          </a:p>
          <a:p>
            <a:r>
              <a:rPr lang="en-US" b="1" dirty="0">
                <a:solidFill>
                  <a:srgbClr val="0070C0"/>
                </a:solidFill>
              </a:rPr>
              <a:t>(Basin Average)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22664" y="6492875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19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6526"/>
            <a:ext cx="11297478" cy="89217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49" y="1150706"/>
            <a:ext cx="11008615" cy="5497744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effectLst/>
                <a:latin typeface="Times New Roman" panose="02020603050405020304" pitchFamily="18" charset="0"/>
                <a:ea typeface="Arial Unicode MS"/>
              </a:rPr>
              <a:t>Atlantic Canada is one of the many regions in Canada threatened by global climate change.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ea typeface="Arial Unicode MS"/>
              </a:rPr>
              <a:t>Impacts of future climate on hydrology of an important Atlantic river basin, i.e., the Saint John River Basin (SJRB) is poorly understood (very few studies).</a:t>
            </a:r>
            <a:endParaRPr lang="en-US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algn="just"/>
            <a:r>
              <a:rPr lang="en-CA" dirty="0">
                <a:latin typeface="Times New Roman" panose="02020603050405020304" pitchFamily="18" charset="0"/>
              </a:rPr>
              <a:t>But we need an appropriate water system modelling tools that can describe climate change and anthropogenic response in watershed to identify efficient and effective adaptation strategies.</a:t>
            </a:r>
          </a:p>
          <a:p>
            <a:pPr algn="just"/>
            <a:endParaRPr lang="en-CA" sz="800" dirty="0">
              <a:latin typeface="Times New Roman" panose="02020603050405020304" pitchFamily="18" charset="0"/>
            </a:endParaRPr>
          </a:p>
          <a:p>
            <a:pPr algn="just"/>
            <a:r>
              <a:rPr lang="en-CA" b="1" dirty="0">
                <a:latin typeface="Times New Roman" panose="02020603050405020304" pitchFamily="18" charset="0"/>
              </a:rPr>
              <a:t>Research objective: Benchmarking model runs for the Saint John River Basin (SJRB) and assessing the impacts of future climate on the hydrology.</a:t>
            </a:r>
            <a:endParaRPr lang="en-US" b="1" dirty="0">
              <a:latin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08008" y="6492875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b="1" smtClean="0">
                <a:solidFill>
                  <a:schemeClr val="tx1"/>
                </a:solidFill>
              </a:rPr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1A1485-A9CB-46C3-A0B6-A6F5FE14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503581"/>
            <a:ext cx="7599236" cy="449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30925" y="449212"/>
            <a:ext cx="9095956" cy="784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Historical-Future Temperature </a:t>
            </a:r>
          </a:p>
          <a:p>
            <a:r>
              <a:rPr lang="en-US" b="1" dirty="0">
                <a:solidFill>
                  <a:srgbClr val="0070C0"/>
                </a:solidFill>
              </a:rPr>
              <a:t>(Basin Average)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3624" y="6492875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20</a:t>
            </a:fld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0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208" y="1167257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/>
              <a:t>Yamazaki, D., </a:t>
            </a:r>
            <a:r>
              <a:rPr lang="en-US" sz="2500" dirty="0" err="1"/>
              <a:t>Ikeshima</a:t>
            </a:r>
            <a:r>
              <a:rPr lang="en-US" sz="2500" dirty="0"/>
              <a:t>, D., Sosa, J., Bates, P. D., Allen, G. H., &amp; </a:t>
            </a:r>
            <a:r>
              <a:rPr lang="en-US" sz="2500" dirty="0" err="1"/>
              <a:t>Pavelsky</a:t>
            </a:r>
            <a:r>
              <a:rPr lang="en-US" sz="2500" dirty="0"/>
              <a:t>, T. M. (2019). MERIT Hydro: a high‐resolution global hydrography map based on latest topography dataset. Water Resources Research, 55(6), 5053-5073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LIU, S., Wei, Y., Post, W., Cook, R., Schaefer, K., &amp; Thornton, M. (2014). NACP </a:t>
            </a:r>
            <a:r>
              <a:rPr lang="en-US" sz="2500" dirty="0" err="1"/>
              <a:t>MsTMIP</a:t>
            </a:r>
            <a:r>
              <a:rPr lang="en-US" sz="2500" dirty="0"/>
              <a:t>: Unified North American Soil Map. ORNL DAAC.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err="1"/>
              <a:t>Mahfouf</a:t>
            </a:r>
            <a:r>
              <a:rPr lang="en-US" sz="2500" dirty="0"/>
              <a:t>, J. F., </a:t>
            </a:r>
            <a:r>
              <a:rPr lang="en-US" sz="2500" dirty="0" err="1"/>
              <a:t>Brasnett</a:t>
            </a:r>
            <a:r>
              <a:rPr lang="en-US" sz="2500" dirty="0"/>
              <a:t>, B., &amp; Gagnon, S. (2007). A Canadian precipitation analysis (</a:t>
            </a:r>
            <a:r>
              <a:rPr lang="en-US" sz="2500" dirty="0" err="1"/>
              <a:t>CaPA</a:t>
            </a:r>
            <a:r>
              <a:rPr lang="en-US" sz="2500" dirty="0"/>
              <a:t>) project: Description and preliminary results. Atmosphere-ocean, 45(1), 1-17.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err="1"/>
              <a:t>Weedon</a:t>
            </a:r>
            <a:r>
              <a:rPr lang="en-US" sz="2500" dirty="0"/>
              <a:t>, G. P., Balsamo, G., </a:t>
            </a:r>
            <a:r>
              <a:rPr lang="en-US" sz="2500" dirty="0" err="1"/>
              <a:t>Bellouin</a:t>
            </a:r>
            <a:r>
              <a:rPr lang="en-US" sz="2500" dirty="0"/>
              <a:t>, N., Gomes, S., Best, M. J., and </a:t>
            </a:r>
            <a:r>
              <a:rPr lang="en-US" sz="2500" dirty="0" err="1"/>
              <a:t>Viterbo</a:t>
            </a:r>
            <a:r>
              <a:rPr lang="en-US" sz="2500" dirty="0"/>
              <a:t>, P.: The WFDEI meteorological forcing data set: WATCH Forcing Data methodology applied to ERA-Interim re- analysis data, Water </a:t>
            </a:r>
            <a:r>
              <a:rPr lang="en-US" sz="2500" dirty="0" err="1"/>
              <a:t>Resour</a:t>
            </a:r>
            <a:r>
              <a:rPr lang="en-US" sz="2500" dirty="0"/>
              <a:t>. Res., 50, 7505–7514, 2014.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err="1"/>
              <a:t>Asong</a:t>
            </a:r>
            <a:r>
              <a:rPr lang="en-US" sz="2500" dirty="0"/>
              <a:t>, Z. E., </a:t>
            </a:r>
            <a:r>
              <a:rPr lang="en-US" sz="2500" dirty="0" err="1"/>
              <a:t>Elshamy</a:t>
            </a:r>
            <a:r>
              <a:rPr lang="en-US" sz="2500" dirty="0"/>
              <a:t>, M. E., </a:t>
            </a:r>
            <a:r>
              <a:rPr lang="en-US" sz="2500" dirty="0" err="1"/>
              <a:t>Princz</a:t>
            </a:r>
            <a:r>
              <a:rPr lang="en-US" sz="2500" dirty="0"/>
              <a:t>, D., </a:t>
            </a:r>
            <a:r>
              <a:rPr lang="en-US" sz="2500" dirty="0" err="1"/>
              <a:t>Wheater</a:t>
            </a:r>
            <a:r>
              <a:rPr lang="en-US" sz="2500" dirty="0"/>
              <a:t>, H. S., Pomeroy, J. W., </a:t>
            </a:r>
            <a:r>
              <a:rPr lang="en-US" sz="2500" dirty="0" err="1"/>
              <a:t>Pietroniro</a:t>
            </a:r>
            <a:r>
              <a:rPr lang="en-US" sz="2500" dirty="0"/>
              <a:t>, A., &amp; Cannon, A. (2020). High-resolution meteorological forcing data for hydrological modelling and climate change impact analysis in the Mackenzie River Basin. Earth Syst. Sci. Data, 12(1), 629-645. doi:10.5194/essd-12-629-2020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err="1"/>
              <a:t>Gasset</a:t>
            </a:r>
            <a:r>
              <a:rPr lang="en-US" sz="2500" dirty="0"/>
              <a:t>, N., Fortin, V., </a:t>
            </a:r>
            <a:r>
              <a:rPr lang="en-US" sz="2500" dirty="0" err="1"/>
              <a:t>Dimitrijevic</a:t>
            </a:r>
            <a:r>
              <a:rPr lang="en-US" sz="2500" dirty="0"/>
              <a:t>, M., Carrera, M., Bilodeau, B., </a:t>
            </a:r>
            <a:r>
              <a:rPr lang="en-US" sz="2500" dirty="0" err="1"/>
              <a:t>Muncaster</a:t>
            </a:r>
            <a:r>
              <a:rPr lang="en-US" sz="2500" dirty="0"/>
              <a:t>, R., . . . </a:t>
            </a:r>
            <a:r>
              <a:rPr lang="en-US" sz="2500" dirty="0" err="1"/>
              <a:t>Khedhaouiria</a:t>
            </a:r>
            <a:r>
              <a:rPr lang="en-US" sz="2500" dirty="0"/>
              <a:t>, D. (2021). A 10 km North American Precipitation and Land Surface Reanalysis Based on the GEM Atmospheric Model. </a:t>
            </a:r>
            <a:r>
              <a:rPr lang="en-US" sz="2500" dirty="0" err="1"/>
              <a:t>Hydrol</a:t>
            </a:r>
            <a:r>
              <a:rPr lang="en-US" sz="2500" dirty="0"/>
              <a:t>. Earth Syst. Sci. Discuss., 2021, 1-50. doi:10.5194/hess-2021-41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F1658-1EAF-46A5-A5D4-6278699F13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3096" y="5546620"/>
            <a:ext cx="5320492" cy="583891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Fig: Location map of Saint John River Basin (SJRB)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8262" y="1056661"/>
            <a:ext cx="5870304" cy="5073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Coastal Basin in the state of Maine (36 %), province of Quebec (13%), and the province of New Brunswick (51%)</a:t>
            </a:r>
          </a:p>
          <a:p>
            <a:r>
              <a:rPr lang="en-US" dirty="0"/>
              <a:t>Mean annual precipitation is about 1100 mm (30% as snow)</a:t>
            </a:r>
          </a:p>
          <a:p>
            <a:r>
              <a:rPr lang="en-US" dirty="0"/>
              <a:t>Drainage area = 55,000 km</a:t>
            </a:r>
            <a:r>
              <a:rPr lang="en-US" baseline="30000" dirty="0"/>
              <a:t>2</a:t>
            </a:r>
          </a:p>
          <a:p>
            <a:r>
              <a:rPr lang="en-US" dirty="0"/>
              <a:t>Modelled basin Area = 41,000 km</a:t>
            </a:r>
            <a:r>
              <a:rPr lang="en-US" baseline="30000" dirty="0"/>
              <a:t>2</a:t>
            </a:r>
            <a:r>
              <a:rPr lang="en-US" dirty="0"/>
              <a:t> (due to effect of tides and lack of discharge station downstream of Fredericton.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8867" y="194917"/>
            <a:ext cx="10334625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Basin Characteristics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01892" y="6492875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3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9" y="1056660"/>
            <a:ext cx="5903765" cy="4562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76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4" y="182765"/>
            <a:ext cx="10515600" cy="77787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MESH model setup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0024" y="962025"/>
            <a:ext cx="6529549" cy="5795402"/>
          </a:xfrm>
        </p:spPr>
        <p:txBody>
          <a:bodyPr>
            <a:normAutofit/>
          </a:bodyPr>
          <a:lstStyle/>
          <a:p>
            <a:r>
              <a:rPr lang="en-US" sz="2600" dirty="0"/>
              <a:t>Spatial resolution = 10 km</a:t>
            </a:r>
          </a:p>
          <a:p>
            <a:r>
              <a:rPr lang="en-US" sz="2600" dirty="0"/>
              <a:t>DEM: MERIT Hydro</a:t>
            </a:r>
            <a:r>
              <a:rPr lang="en-US" sz="2600" baseline="30000" dirty="0"/>
              <a:t>1</a:t>
            </a:r>
            <a:r>
              <a:rPr lang="en-US" sz="2600" dirty="0"/>
              <a:t> (with hydrologically adjusted elevations)</a:t>
            </a:r>
            <a:endParaRPr lang="en-US" sz="2600" baseline="30000" dirty="0"/>
          </a:p>
          <a:p>
            <a:r>
              <a:rPr lang="en-US" sz="2600" dirty="0"/>
              <a:t>Landcover: LANDSAT -30 m for North America</a:t>
            </a:r>
          </a:p>
          <a:p>
            <a:r>
              <a:rPr lang="en-US" sz="2600" dirty="0"/>
              <a:t>Soil data: Unified North American Soil Map (UNASM)</a:t>
            </a:r>
            <a:r>
              <a:rPr lang="en-US" sz="2600" baseline="30000" dirty="0"/>
              <a:t> 2 </a:t>
            </a:r>
          </a:p>
          <a:p>
            <a:r>
              <a:rPr lang="en-US" sz="2600" dirty="0"/>
              <a:t>Streamflow: Water Survey of Canada, USGS and New Brunswick Power (reservoir data)</a:t>
            </a:r>
          </a:p>
          <a:p>
            <a:r>
              <a:rPr lang="en-US" sz="2600" dirty="0"/>
              <a:t>Reservoirs: Several reservoirs but run-of-the-river and comparison of inflows and outflows showed no discernable changes in hydrograph (R</a:t>
            </a:r>
            <a:r>
              <a:rPr lang="en-US" sz="2600" baseline="30000" dirty="0"/>
              <a:t>2</a:t>
            </a:r>
            <a:r>
              <a:rPr lang="en-US" sz="2600" dirty="0"/>
              <a:t> = 0.98), so reservoir routine was not used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7470694-5735-41F9-9CEA-81F2CCDBD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" t="4635" r="2318" b="8092"/>
          <a:stretch/>
        </p:blipFill>
        <p:spPr>
          <a:xfrm>
            <a:off x="7353301" y="61456"/>
            <a:ext cx="4838699" cy="343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B3A8C-5067-4DE2-84ED-C301C6F9C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0" t="6213" r="4502" b="12563"/>
          <a:stretch/>
        </p:blipFill>
        <p:spPr>
          <a:xfrm>
            <a:off x="7291454" y="3574268"/>
            <a:ext cx="4823014" cy="3259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D19218-F1E7-42FA-BAE6-944913A04A7F}"/>
              </a:ext>
            </a:extLst>
          </p:cNvPr>
          <p:cNvSpPr txBox="1"/>
          <p:nvPr/>
        </p:nvSpPr>
        <p:spPr>
          <a:xfrm>
            <a:off x="7368986" y="3059668"/>
            <a:ext cx="3174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</a:t>
            </a:r>
            <a:r>
              <a:rPr lang="en-US" sz="1800" dirty="0">
                <a:latin typeface="+mn-lt"/>
              </a:rPr>
              <a:t>: Modelling domain of SJRB 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B6A0CD-BF97-4ABC-8832-236653A39455}"/>
              </a:ext>
            </a:extLst>
          </p:cNvPr>
          <p:cNvSpPr txBox="1">
            <a:spLocks/>
          </p:cNvSpPr>
          <p:nvPr/>
        </p:nvSpPr>
        <p:spPr>
          <a:xfrm>
            <a:off x="8420261" y="6248400"/>
            <a:ext cx="1650839" cy="323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</a:rPr>
              <a:t>Fig: </a:t>
            </a:r>
            <a:r>
              <a:rPr lang="en-US" sz="1800" dirty="0" err="1">
                <a:latin typeface="+mn-lt"/>
              </a:rPr>
              <a:t>Landcover</a:t>
            </a:r>
            <a:endParaRPr lang="en-US" sz="1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63000" y="6517553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4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98" y="262383"/>
            <a:ext cx="11303525" cy="5595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Forcing Data Available For Hydrological Model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57827"/>
              </p:ext>
            </p:extLst>
          </p:nvPr>
        </p:nvGraphicFramePr>
        <p:xfrm>
          <a:off x="991303" y="1035531"/>
          <a:ext cx="9993689" cy="5031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111">
                  <a:extLst>
                    <a:ext uri="{9D8B030D-6E8A-4147-A177-3AD203B41FA5}">
                      <a16:colId xmlns:a16="http://schemas.microsoft.com/office/drawing/2014/main" val="507572745"/>
                    </a:ext>
                  </a:extLst>
                </a:gridCol>
                <a:gridCol w="4388886">
                  <a:extLst>
                    <a:ext uri="{9D8B030D-6E8A-4147-A177-3AD203B41FA5}">
                      <a16:colId xmlns:a16="http://schemas.microsoft.com/office/drawing/2014/main" val="1073035878"/>
                    </a:ext>
                  </a:extLst>
                </a:gridCol>
                <a:gridCol w="1551743">
                  <a:extLst>
                    <a:ext uri="{9D8B030D-6E8A-4147-A177-3AD203B41FA5}">
                      <a16:colId xmlns:a16="http://schemas.microsoft.com/office/drawing/2014/main" val="3062042664"/>
                    </a:ext>
                  </a:extLst>
                </a:gridCol>
                <a:gridCol w="2014949">
                  <a:extLst>
                    <a:ext uri="{9D8B030D-6E8A-4147-A177-3AD203B41FA5}">
                      <a16:colId xmlns:a16="http://schemas.microsoft.com/office/drawing/2014/main" val="1969980426"/>
                    </a:ext>
                  </a:extLst>
                </a:gridCol>
              </a:tblGrid>
              <a:tr h="591516">
                <a:tc>
                  <a:txBody>
                    <a:bodyPr/>
                    <a:lstStyle/>
                    <a:p>
                      <a:r>
                        <a:rPr lang="en-US" sz="1800" dirty="0"/>
                        <a:t>Forcing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Full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Record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Spatial/Temporal</a:t>
                      </a:r>
                      <a:r>
                        <a:rPr lang="en-US" sz="1800" baseline="0" dirty="0"/>
                        <a:t> Resolution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364457"/>
                  </a:ext>
                </a:extLst>
              </a:tr>
              <a:tr h="845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GEM-CaPA</a:t>
                      </a:r>
                      <a:r>
                        <a:rPr lang="en-US" sz="1800" b="1" i="0" u="none" strike="noStrike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Environmental Multiscale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Canadian Precipitation Analysis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2002 -2019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0.09-0.22˚ / 1 hour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991029"/>
                  </a:ext>
                </a:extLst>
              </a:tr>
              <a:tr h="845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WFDEI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European Union Integrated Project Water 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 Global Change (EU WATCH) 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ERA-Interim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1979 -2016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0.5˚ / 3 hour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296405"/>
                  </a:ext>
                </a:extLst>
              </a:tr>
              <a:tr h="8450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WFDEI-GEM-CaPA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Bias corrected WFDEI using GEM-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1979 -2016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0.125˚ / 3 hour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646672"/>
                  </a:ext>
                </a:extLst>
              </a:tr>
              <a:tr h="13520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CanRCM4-WFDEI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-GEM-CaPA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Bias corrected CanRCM4 using 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WFDEI-GEM-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(15 scenarios)	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1950-2100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0.125˚ / 3 hour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7962"/>
                  </a:ext>
                </a:extLst>
              </a:tr>
              <a:tr h="3380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RDRS</a:t>
                      </a:r>
                      <a:r>
                        <a:rPr lang="en-US" sz="18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Regional Deterministic Reforecast System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2000-2017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0.125˚ / 1 hour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748492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7048" y="6492875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5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19865" y="192045"/>
            <a:ext cx="8389257" cy="736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MESH calibration and validation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A39875-610F-4367-8F04-85FDEC69C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67" y="972829"/>
            <a:ext cx="6477733" cy="2572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7B55E6-7870-4D35-B8CF-6E5BF54ED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67" y="3526429"/>
            <a:ext cx="6469285" cy="2453301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D5EA3D1-1775-47DE-97B5-FA8358DFB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343404"/>
              </p:ext>
            </p:extLst>
          </p:nvPr>
        </p:nvGraphicFramePr>
        <p:xfrm>
          <a:off x="304799" y="4105960"/>
          <a:ext cx="4838700" cy="2198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421">
                  <a:extLst>
                    <a:ext uri="{9D8B030D-6E8A-4147-A177-3AD203B41FA5}">
                      <a16:colId xmlns:a16="http://schemas.microsoft.com/office/drawing/2014/main" val="245770260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2530170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2261285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443030898"/>
                    </a:ext>
                  </a:extLst>
                </a:gridCol>
                <a:gridCol w="786129">
                  <a:extLst>
                    <a:ext uri="{9D8B030D-6E8A-4147-A177-3AD203B41FA5}">
                      <a16:colId xmlns:a16="http://schemas.microsoft.com/office/drawing/2014/main" val="4104693514"/>
                    </a:ext>
                  </a:extLst>
                </a:gridCol>
              </a:tblGrid>
              <a:tr h="345845">
                <a:tc rowSpan="2">
                  <a:txBody>
                    <a:bodyPr/>
                    <a:lstStyle/>
                    <a:p>
                      <a:r>
                        <a:rPr lang="en-US" b="1" dirty="0"/>
                        <a:t>Met Forcing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dirty="0"/>
                        <a:t>Calibration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 dirty="0"/>
                        <a:t>Validation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65304"/>
                  </a:ext>
                </a:extLst>
              </a:tr>
              <a:tr h="35135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NS</a:t>
                      </a:r>
                      <a:r>
                        <a:rPr lang="en-US" b="1" baseline="-25000" dirty="0" err="1"/>
                        <a:t>log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NS</a:t>
                      </a:r>
                      <a:r>
                        <a:rPr lang="en-US" b="1" baseline="-25000" dirty="0" err="1"/>
                        <a:t>log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446328"/>
                  </a:ext>
                </a:extLst>
              </a:tr>
              <a:tr h="3444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GEM-</a:t>
                      </a:r>
                      <a:r>
                        <a:rPr lang="en-US" dirty="0" err="1"/>
                        <a:t>CaPA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619920"/>
                  </a:ext>
                </a:extLst>
              </a:tr>
              <a:tr h="344484">
                <a:tc>
                  <a:txBody>
                    <a:bodyPr/>
                    <a:lstStyle/>
                    <a:p>
                      <a:r>
                        <a:rPr lang="en-US" dirty="0"/>
                        <a:t>WFDEI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796043"/>
                  </a:ext>
                </a:extLst>
              </a:tr>
              <a:tr h="344484">
                <a:tc>
                  <a:txBody>
                    <a:bodyPr/>
                    <a:lstStyle/>
                    <a:p>
                      <a:r>
                        <a:rPr lang="en-US" dirty="0"/>
                        <a:t>WFDEI-GEM-</a:t>
                      </a:r>
                      <a:r>
                        <a:rPr lang="en-US" dirty="0" err="1"/>
                        <a:t>CaPA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79509"/>
                  </a:ext>
                </a:extLst>
              </a:tr>
              <a:tr h="369476">
                <a:tc>
                  <a:txBody>
                    <a:bodyPr/>
                    <a:lstStyle/>
                    <a:p>
                      <a:r>
                        <a:rPr lang="en-US" dirty="0"/>
                        <a:t>RDRS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3452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AB4B36B-A927-48D5-A7D7-E13D38ED9BCA}"/>
              </a:ext>
            </a:extLst>
          </p:cNvPr>
          <p:cNvSpPr txBox="1"/>
          <p:nvPr/>
        </p:nvSpPr>
        <p:spPr>
          <a:xfrm>
            <a:off x="7219951" y="5956989"/>
            <a:ext cx="395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Fig: Calibration and validation with RDRS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0118F41A-A38D-4A5A-A990-B6F0DB59E0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6250" r="3637" b="9028"/>
          <a:stretch/>
        </p:blipFill>
        <p:spPr>
          <a:xfrm>
            <a:off x="211270" y="959075"/>
            <a:ext cx="4932229" cy="3043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6A7445-4411-4C4B-B568-DACA6E619B9C}"/>
              </a:ext>
            </a:extLst>
          </p:cNvPr>
          <p:cNvSpPr/>
          <p:nvPr/>
        </p:nvSpPr>
        <p:spPr>
          <a:xfrm>
            <a:off x="211270" y="959075"/>
            <a:ext cx="417380" cy="2220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BA38DB-431B-4503-823B-A0744B3F1D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600449" y="2259154"/>
            <a:ext cx="2113818" cy="442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CA2CBE-04DA-4774-94C3-0A88CC317EF3}"/>
              </a:ext>
            </a:extLst>
          </p:cNvPr>
          <p:cNvCxnSpPr>
            <a:cxnSpLocks/>
          </p:cNvCxnSpPr>
          <p:nvPr/>
        </p:nvCxnSpPr>
        <p:spPr>
          <a:xfrm>
            <a:off x="4657358" y="3666998"/>
            <a:ext cx="1219567" cy="3928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2D9B12-E2BC-4649-A66F-9D12634F2205}"/>
              </a:ext>
            </a:extLst>
          </p:cNvPr>
          <p:cNvCxnSpPr>
            <a:cxnSpLocks/>
          </p:cNvCxnSpPr>
          <p:nvPr/>
        </p:nvCxnSpPr>
        <p:spPr>
          <a:xfrm flipH="1">
            <a:off x="2804846" y="3687546"/>
            <a:ext cx="1736332" cy="3351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196388" y="6491548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6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702F-573B-4A08-A2A0-23AFED6F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3206"/>
            <a:ext cx="10699474" cy="91125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Simulation of baseline flow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DA436F8-65BB-4D43-A7E3-E6723A71A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" t="2682" r="8012" b="5363"/>
          <a:stretch/>
        </p:blipFill>
        <p:spPr>
          <a:xfrm>
            <a:off x="5600669" y="924339"/>
            <a:ext cx="6473717" cy="5285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64EE00-BF99-47B0-9F1F-CAE77C7CFACA}"/>
              </a:ext>
            </a:extLst>
          </p:cNvPr>
          <p:cNvSpPr txBox="1"/>
          <p:nvPr/>
        </p:nvSpPr>
        <p:spPr>
          <a:xfrm>
            <a:off x="190500" y="924339"/>
            <a:ext cx="517261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dirty="0"/>
              <a:t>Before simulating future climatic conditions, it is important to see how model performs under baseline period (using CanRCM4-WFDEI-GEM-CaPA).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dirty="0"/>
              <a:t>Model simulated flows in baseline periods highlights two things:</a:t>
            </a:r>
          </a:p>
          <a:p>
            <a:pPr marL="914400" indent="-457200">
              <a:buFont typeface="Wingdings" panose="05000000000000000000" pitchFamily="2" charset="2"/>
              <a:buChar char="v"/>
            </a:pPr>
            <a:r>
              <a:rPr lang="en-US" sz="2600" dirty="0"/>
              <a:t>The variability is less in simulated flows</a:t>
            </a:r>
          </a:p>
          <a:p>
            <a:pPr marL="914400" indent="-457200">
              <a:buFont typeface="Wingdings" panose="05000000000000000000" pitchFamily="2" charset="2"/>
              <a:buChar char="v"/>
            </a:pPr>
            <a:r>
              <a:rPr lang="en-US" sz="2600" dirty="0"/>
              <a:t>Streamflows in spring months, particularly April and May is largely underestimated.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BE4EB4-E361-4070-840A-7205D67F42A3}"/>
              </a:ext>
            </a:extLst>
          </p:cNvPr>
          <p:cNvSpPr/>
          <p:nvPr/>
        </p:nvSpPr>
        <p:spPr>
          <a:xfrm>
            <a:off x="8912749" y="1239260"/>
            <a:ext cx="1224740" cy="18087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A21F37-6266-4546-BEEB-A08300B4F0AC}"/>
              </a:ext>
            </a:extLst>
          </p:cNvPr>
          <p:cNvSpPr/>
          <p:nvPr/>
        </p:nvSpPr>
        <p:spPr>
          <a:xfrm>
            <a:off x="8931799" y="3989971"/>
            <a:ext cx="1126600" cy="17155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9606B-DFB8-476E-B2C2-7918E68525EB}"/>
              </a:ext>
            </a:extLst>
          </p:cNvPr>
          <p:cNvSpPr txBox="1"/>
          <p:nvPr/>
        </p:nvSpPr>
        <p:spPr>
          <a:xfrm>
            <a:off x="6286402" y="1239260"/>
            <a:ext cx="2578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10 parameter sets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15 scenarios of CanRCM4-WGC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74D54-FF82-4B43-994E-CA3953367779}"/>
              </a:ext>
            </a:extLst>
          </p:cNvPr>
          <p:cNvSpPr txBox="1"/>
          <p:nvPr/>
        </p:nvSpPr>
        <p:spPr>
          <a:xfrm>
            <a:off x="6259513" y="4031567"/>
            <a:ext cx="2578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10 parameter sets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15 scenarios of CanRCM4-WGC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9061704" y="6498724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7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2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D39-0AE1-4D94-8FEA-7C8D49A47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33" y="169491"/>
            <a:ext cx="10515600" cy="78155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Where does the error stem from?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528B0-3B92-438F-A253-5011CA42A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598" y="1099237"/>
            <a:ext cx="4376402" cy="212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25CD61-E13E-4587-ADC6-16A8AB433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39" y="1099236"/>
            <a:ext cx="4350410" cy="2127891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8E07C32-F2B0-4B7C-B250-0060554D1BC6}"/>
              </a:ext>
            </a:extLst>
          </p:cNvPr>
          <p:cNvSpPr txBox="1">
            <a:spLocks/>
          </p:cNvSpPr>
          <p:nvPr/>
        </p:nvSpPr>
        <p:spPr>
          <a:xfrm>
            <a:off x="-1" y="1099235"/>
            <a:ext cx="3613871" cy="5126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/>
              <a:t>Even though calibration/validation results was reasonable for WFDEI-GEM-</a:t>
            </a:r>
            <a:r>
              <a:rPr lang="en-US" sz="2200" dirty="0" err="1"/>
              <a:t>CaPA</a:t>
            </a:r>
            <a:r>
              <a:rPr lang="en-US" sz="2200" dirty="0"/>
              <a:t> (&gt;0.75 NSE at daily scale) the streamflow is underestimated in April and May.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/>
              <a:t>RDRS captures better monthly variability.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/>
              <a:t>Calibration with GEM-</a:t>
            </a:r>
            <a:r>
              <a:rPr lang="en-US" sz="2200" dirty="0" err="1"/>
              <a:t>CaPA</a:t>
            </a:r>
            <a:r>
              <a:rPr lang="en-US" sz="2200" dirty="0"/>
              <a:t> and WFDEI have also been done (not shown here) and are similar to WFDEI-GEM-</a:t>
            </a:r>
            <a:r>
              <a:rPr lang="en-US" sz="2200" dirty="0" err="1"/>
              <a:t>CaPA</a:t>
            </a:r>
            <a:r>
              <a:rPr lang="en-US" sz="2200" dirty="0"/>
              <a:t> results.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972396-B868-417E-8757-6BF7EC0A8DEC}"/>
              </a:ext>
            </a:extLst>
          </p:cNvPr>
          <p:cNvSpPr txBox="1">
            <a:spLocks/>
          </p:cNvSpPr>
          <p:nvPr/>
        </p:nvSpPr>
        <p:spPr>
          <a:xfrm>
            <a:off x="10312841" y="1890430"/>
            <a:ext cx="783784" cy="271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70C0"/>
                </a:solidFill>
              </a:rPr>
              <a:t>RDRS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C945D2-98CC-41FF-8A64-E2B98742F1B3}"/>
              </a:ext>
            </a:extLst>
          </p:cNvPr>
          <p:cNvSpPr txBox="1">
            <a:spLocks/>
          </p:cNvSpPr>
          <p:nvPr/>
        </p:nvSpPr>
        <p:spPr>
          <a:xfrm>
            <a:off x="5707243" y="1891572"/>
            <a:ext cx="2108355" cy="271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70C0"/>
                </a:solidFill>
              </a:rPr>
              <a:t>WFDEI-GEM-</a:t>
            </a:r>
            <a:r>
              <a:rPr lang="en-US" sz="2000" b="1" dirty="0" err="1">
                <a:solidFill>
                  <a:srgbClr val="0070C0"/>
                </a:solidFill>
              </a:rPr>
              <a:t>CaPA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DF87F-53A7-4327-ACF5-26DCB6D649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6"/>
          <a:stretch/>
        </p:blipFill>
        <p:spPr>
          <a:xfrm>
            <a:off x="7978654" y="3692492"/>
            <a:ext cx="4213346" cy="1909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4CB919-7B77-4B88-9102-5DFE97EB2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08" y="3624845"/>
            <a:ext cx="4213346" cy="20286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25A76B-8DD8-462C-88C2-4A61D813EBB0}"/>
              </a:ext>
            </a:extLst>
          </p:cNvPr>
          <p:cNvSpPr txBox="1">
            <a:spLocks/>
          </p:cNvSpPr>
          <p:nvPr/>
        </p:nvSpPr>
        <p:spPr>
          <a:xfrm>
            <a:off x="10406128" y="4441396"/>
            <a:ext cx="783784" cy="271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70C0"/>
                </a:solidFill>
              </a:rPr>
              <a:t>RDRS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2057B1-8333-4EA0-9A9A-2891FB7A73F9}"/>
              </a:ext>
            </a:extLst>
          </p:cNvPr>
          <p:cNvSpPr txBox="1">
            <a:spLocks/>
          </p:cNvSpPr>
          <p:nvPr/>
        </p:nvSpPr>
        <p:spPr>
          <a:xfrm>
            <a:off x="5800530" y="4442538"/>
            <a:ext cx="2108355" cy="271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70C0"/>
                </a:solidFill>
              </a:rPr>
              <a:t>WFDEI-GEM-</a:t>
            </a:r>
            <a:r>
              <a:rPr lang="en-US" sz="2000" b="1" dirty="0" err="1">
                <a:solidFill>
                  <a:srgbClr val="0070C0"/>
                </a:solidFill>
              </a:rPr>
              <a:t>CaPA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C177E-3C81-427F-85F8-30A28E34EE20}"/>
              </a:ext>
            </a:extLst>
          </p:cNvPr>
          <p:cNvSpPr txBox="1"/>
          <p:nvPr/>
        </p:nvSpPr>
        <p:spPr>
          <a:xfrm>
            <a:off x="4453969" y="5653536"/>
            <a:ext cx="71601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solidFill>
                  <a:srgbClr val="00B050"/>
                </a:solidFill>
              </a:rPr>
              <a:t>Take home message: A good NS or </a:t>
            </a:r>
            <a:r>
              <a:rPr lang="en-US" sz="2000" b="1" u="sng" dirty="0" err="1">
                <a:solidFill>
                  <a:srgbClr val="00B050"/>
                </a:solidFill>
              </a:rPr>
              <a:t>NS</a:t>
            </a:r>
            <a:r>
              <a:rPr lang="en-US" sz="2000" b="1" u="sng" baseline="-25000" dirty="0" err="1">
                <a:solidFill>
                  <a:srgbClr val="00B050"/>
                </a:solidFill>
              </a:rPr>
              <a:t>log</a:t>
            </a:r>
            <a:r>
              <a:rPr lang="en-US" sz="2000" b="1" u="sng" dirty="0">
                <a:solidFill>
                  <a:srgbClr val="00B050"/>
                </a:solidFill>
              </a:rPr>
              <a:t> values in daily streamflow can be deceiving!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9159240" y="6526240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8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59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BD50-0F79-47E2-B411-88892A41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56" y="187799"/>
            <a:ext cx="11010900" cy="7205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Streamflow under future climate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0D0DAE2-EB27-48EE-97A1-60FDA48A1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427" r="8421" b="5465"/>
          <a:stretch/>
        </p:blipFill>
        <p:spPr>
          <a:xfrm>
            <a:off x="5000625" y="932159"/>
            <a:ext cx="7191375" cy="534481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63F77B8-15B3-474E-B0C1-0A561D3E603B}"/>
              </a:ext>
            </a:extLst>
          </p:cNvPr>
          <p:cNvSpPr txBox="1">
            <a:spLocks/>
          </p:cNvSpPr>
          <p:nvPr/>
        </p:nvSpPr>
        <p:spPr>
          <a:xfrm>
            <a:off x="0" y="1017143"/>
            <a:ext cx="4767072" cy="5259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Calculated the relative difference between model simulated baseline period and model simulated future period.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Added the difference to the historical observed streamflow to get estimated future flows </a:t>
            </a:r>
            <a:r>
              <a:rPr lang="en-US" sz="2400"/>
              <a:t>(Delta change </a:t>
            </a:r>
            <a:r>
              <a:rPr lang="en-US" sz="2400" dirty="0"/>
              <a:t>method).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What we observe:</a:t>
            </a:r>
          </a:p>
          <a:p>
            <a:pPr marL="914400" indent="-571500">
              <a:buFont typeface="Wingdings" panose="05000000000000000000" pitchFamily="2" charset="2"/>
              <a:buChar char="v"/>
            </a:pPr>
            <a:r>
              <a:rPr lang="en-US" sz="2400" dirty="0"/>
              <a:t>Increased winter flows between December to March</a:t>
            </a:r>
          </a:p>
          <a:p>
            <a:pPr marL="914400" indent="-571500">
              <a:buFont typeface="Wingdings" panose="05000000000000000000" pitchFamily="2" charset="2"/>
              <a:buChar char="v"/>
            </a:pPr>
            <a:r>
              <a:rPr lang="en-US" sz="2400" dirty="0"/>
              <a:t>Decreased spring and summer flows between April to July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903C78-95B7-46EA-B9BB-B9BE0D5C6369}"/>
              </a:ext>
            </a:extLst>
          </p:cNvPr>
          <p:cNvSpPr/>
          <p:nvPr/>
        </p:nvSpPr>
        <p:spPr>
          <a:xfrm>
            <a:off x="6976785" y="2322868"/>
            <a:ext cx="1967189" cy="877532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10D409-E43A-4401-86CB-C052F372A91A}"/>
              </a:ext>
            </a:extLst>
          </p:cNvPr>
          <p:cNvSpPr/>
          <p:nvPr/>
        </p:nvSpPr>
        <p:spPr>
          <a:xfrm>
            <a:off x="9412481" y="2321214"/>
            <a:ext cx="1931794" cy="87753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F7A1F3-4581-4D11-8FD8-87023A86851E}"/>
              </a:ext>
            </a:extLst>
          </p:cNvPr>
          <p:cNvSpPr/>
          <p:nvPr/>
        </p:nvSpPr>
        <p:spPr>
          <a:xfrm>
            <a:off x="7021706" y="4262721"/>
            <a:ext cx="1865118" cy="1690404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2F35DF4-49F1-4BA2-A566-597E35302651}"/>
              </a:ext>
            </a:extLst>
          </p:cNvPr>
          <p:cNvSpPr/>
          <p:nvPr/>
        </p:nvSpPr>
        <p:spPr>
          <a:xfrm>
            <a:off x="8936231" y="4251542"/>
            <a:ext cx="1865118" cy="169040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5356A-77A9-4EFC-91AC-9AD3D7F81F75}"/>
              </a:ext>
            </a:extLst>
          </p:cNvPr>
          <p:cNvSpPr txBox="1"/>
          <p:nvPr/>
        </p:nvSpPr>
        <p:spPr>
          <a:xfrm>
            <a:off x="5857667" y="1260547"/>
            <a:ext cx="3183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Based on 150 ensembles (median)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59513-CBC1-40C3-9907-B41FFAF41FD1}"/>
              </a:ext>
            </a:extLst>
          </p:cNvPr>
          <p:cNvSpPr txBox="1"/>
          <p:nvPr/>
        </p:nvSpPr>
        <p:spPr>
          <a:xfrm>
            <a:off x="5767109" y="3949372"/>
            <a:ext cx="3029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Based on 150 ensembles (median)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7048" y="6518129"/>
            <a:ext cx="2743200" cy="365125"/>
          </a:xfrm>
        </p:spPr>
        <p:txBody>
          <a:bodyPr/>
          <a:lstStyle/>
          <a:p>
            <a:fld id="{66CF1658-1EAF-46A5-A5D4-6278699F13B1}" type="slidenum">
              <a:rPr lang="en-US" sz="1400" smtClean="0">
                <a:solidFill>
                  <a:schemeClr val="tx1"/>
                </a:solidFill>
              </a:rPr>
              <a:t>9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5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49716</TotalTime>
  <Words>1528</Words>
  <Application>Microsoft Office PowerPoint</Application>
  <PresentationFormat>Widescreen</PresentationFormat>
  <Paragraphs>210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Unicode MS</vt:lpstr>
      <vt:lpstr>Calibri</vt:lpstr>
      <vt:lpstr>Calibri Light</vt:lpstr>
      <vt:lpstr>Courier New</vt:lpstr>
      <vt:lpstr>Times New Roman</vt:lpstr>
      <vt:lpstr>Wingdings</vt:lpstr>
      <vt:lpstr>1_Office Theme</vt:lpstr>
      <vt:lpstr>Sujata Budhathoki, Prabin Rokaya and Karl-Erich Lindenschmidt  Acknowledgment: Mohamed Elshamy, Bruce Davison, Al Pietroniro, Daniel Princz and all Current Generation Modelling Team</vt:lpstr>
      <vt:lpstr>Introduction</vt:lpstr>
      <vt:lpstr>Fig: Location map of Saint John River Basin (SJRB)</vt:lpstr>
      <vt:lpstr>MESH model setup</vt:lpstr>
      <vt:lpstr>Forcing Data Available For Hydrological Model</vt:lpstr>
      <vt:lpstr>PowerPoint Presentation</vt:lpstr>
      <vt:lpstr>Simulation of baseline flow</vt:lpstr>
      <vt:lpstr>Where does the error stem from?</vt:lpstr>
      <vt:lpstr>Streamflow under future climate</vt:lpstr>
      <vt:lpstr>PowerPoint Presentation</vt:lpstr>
      <vt:lpstr>Thank you for your time!</vt:lpstr>
      <vt:lpstr>PowerPoint Presentation</vt:lpstr>
      <vt:lpstr>Forcing Data Available For Hydrological Model</vt:lpstr>
      <vt:lpstr>Reservoir inflow/outflows relationship</vt:lpstr>
      <vt:lpstr>PowerPoint Presentation</vt:lpstr>
      <vt:lpstr>Precipitation Comparison (Basin average)</vt:lpstr>
      <vt:lpstr>Temperature Comparison (Basin Average)</vt:lpstr>
      <vt:lpstr>PowerPoint Presentation</vt:lpstr>
      <vt:lpstr>PowerPoint Presentation</vt:lpstr>
      <vt:lpstr>PowerPoint Presentation</vt:lpstr>
      <vt:lpstr>References</vt:lpstr>
    </vt:vector>
  </TitlesOfParts>
  <Company>University of Saskatchewan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Adapa, Phani</dc:creator>
  <cp:lastModifiedBy>Budhathoki, Sujata</cp:lastModifiedBy>
  <cp:revision>969</cp:revision>
  <cp:lastPrinted>2020-09-03T22:07:18Z</cp:lastPrinted>
  <dcterms:created xsi:type="dcterms:W3CDTF">2016-11-23T17:23:43Z</dcterms:created>
  <dcterms:modified xsi:type="dcterms:W3CDTF">2021-06-08T20:38:54Z</dcterms:modified>
</cp:coreProperties>
</file>